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7" r:id="rId14"/>
    <p:sldId id="266"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14630400" cy="8229600"/>
  <p:notesSz cx="8229600" cy="14630400"/>
  <p:embeddedFontLst>
    <p:embeddedFont>
      <p:font typeface="Open Sans" pitchFamily="34" charset="0"/>
      <p:bold r:id="rId45"/>
    </p:embeddedFont>
    <p:embeddedFont>
      <p:font typeface="Open Sans" pitchFamily="34" charset="-122"/>
      <p:bold r:id="rId46"/>
    </p:embeddedFont>
    <p:embeddedFont>
      <p:font typeface="Open Sans" pitchFamily="34" charset="-120"/>
      <p:bold r:id="rId47"/>
    </p:embeddedFont>
    <p:embeddedFont>
      <p:font typeface="Calibri" panose="020F0502020204030204" charset="0"/>
      <p:regular r:id="rId48"/>
      <p:bold r:id="rId49"/>
      <p:italic r:id="rId50"/>
      <p:boldItalic r:id="rId5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9.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66850"/>
            <a:ext cx="7556421" cy="2126337"/>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Open Telemetry: A Unified Observability Platform</a:t>
            </a:r>
            <a:endParaRPr lang="en-US" sz="4450" dirty="0"/>
          </a:p>
        </p:txBody>
      </p:sp>
      <p:sp>
        <p:nvSpPr>
          <p:cNvPr id="4" name="Text 1"/>
          <p:cNvSpPr/>
          <p:nvPr/>
        </p:nvSpPr>
        <p:spPr>
          <a:xfrm>
            <a:off x="6280190" y="3933349"/>
            <a:ext cx="7556421" cy="2177415"/>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Open Telemetry is an open-source observability framework that provides a comprehensive, vendor-agnostic solution for collecting, processing, and exporting telemetry data from applications and infrastructure. It aims to simplify the complex landscape of observability tools and enable organizations to gain deeper insights into the health and performance of their systems.</a:t>
            </a:r>
            <a:endParaRPr lang="en-US" sz="1750" dirty="0"/>
          </a:p>
        </p:txBody>
      </p:sp>
      <p:sp>
        <p:nvSpPr>
          <p:cNvPr id="5" name="Shape 2"/>
          <p:cNvSpPr/>
          <p:nvPr/>
        </p:nvSpPr>
        <p:spPr>
          <a:xfrm>
            <a:off x="6280190" y="6382822"/>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53891"/>
          </a:xfrm>
          <a:prstGeom prst="rect">
            <a:avLst/>
          </a:prstGeom>
        </p:spPr>
      </p:pic>
      <p:sp>
        <p:nvSpPr>
          <p:cNvPr id="3" name="Text 0"/>
          <p:cNvSpPr/>
          <p:nvPr/>
        </p:nvSpPr>
        <p:spPr>
          <a:xfrm>
            <a:off x="715089" y="3443407"/>
            <a:ext cx="9424273" cy="638413"/>
          </a:xfrm>
          <a:prstGeom prst="rect">
            <a:avLst/>
          </a:prstGeom>
          <a:noFill/>
        </p:spPr>
        <p:txBody>
          <a:bodyPr wrap="non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The Future of Open Telemetry</a:t>
            </a:r>
            <a:endParaRPr lang="en-US" sz="4000" dirty="0"/>
          </a:p>
        </p:txBody>
      </p:sp>
      <p:sp>
        <p:nvSpPr>
          <p:cNvPr id="4" name="Shape 1"/>
          <p:cNvSpPr/>
          <p:nvPr/>
        </p:nvSpPr>
        <p:spPr>
          <a:xfrm>
            <a:off x="715089" y="4618077"/>
            <a:ext cx="459700" cy="459700"/>
          </a:xfrm>
          <a:prstGeom prst="roundRect">
            <a:avLst>
              <a:gd name="adj" fmla="val 18667"/>
            </a:avLst>
          </a:prstGeom>
          <a:solidFill>
            <a:srgbClr val="D6F5EE"/>
          </a:solidFill>
          <a:ln w="7620">
            <a:solidFill>
              <a:srgbClr val="BCDBD4"/>
            </a:solidFill>
            <a:prstDash val="solid"/>
          </a:ln>
        </p:spPr>
      </p:sp>
      <p:sp>
        <p:nvSpPr>
          <p:cNvPr id="5" name="Text 2"/>
          <p:cNvSpPr/>
          <p:nvPr/>
        </p:nvSpPr>
        <p:spPr>
          <a:xfrm>
            <a:off x="865227" y="4694634"/>
            <a:ext cx="159306" cy="306467"/>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6" name="Text 3"/>
          <p:cNvSpPr/>
          <p:nvPr/>
        </p:nvSpPr>
        <p:spPr>
          <a:xfrm>
            <a:off x="1379101" y="4618077"/>
            <a:ext cx="3237071" cy="319207"/>
          </a:xfrm>
          <a:prstGeom prst="rect">
            <a:avLst/>
          </a:prstGeom>
          <a:noFill/>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Continued Evolution</a:t>
            </a:r>
            <a:endParaRPr lang="en-US" sz="2000" dirty="0"/>
          </a:p>
        </p:txBody>
      </p:sp>
      <p:sp>
        <p:nvSpPr>
          <p:cNvPr id="7" name="Text 4"/>
          <p:cNvSpPr/>
          <p:nvPr/>
        </p:nvSpPr>
        <p:spPr>
          <a:xfrm>
            <a:off x="1379101" y="5059799"/>
            <a:ext cx="3599855" cy="1634133"/>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As the observability landscape continues to evolve, Open Telemetry is well-positioned to adapt and expand its capabilities to address emerging needs and technologies.</a:t>
            </a:r>
            <a:endParaRPr lang="en-US" sz="1600" dirty="0"/>
          </a:p>
        </p:txBody>
      </p:sp>
      <p:sp>
        <p:nvSpPr>
          <p:cNvPr id="8" name="Shape 5"/>
          <p:cNvSpPr/>
          <p:nvPr/>
        </p:nvSpPr>
        <p:spPr>
          <a:xfrm>
            <a:off x="5183267" y="4618077"/>
            <a:ext cx="459700" cy="459700"/>
          </a:xfrm>
          <a:prstGeom prst="roundRect">
            <a:avLst>
              <a:gd name="adj" fmla="val 18667"/>
            </a:avLst>
          </a:prstGeom>
          <a:solidFill>
            <a:srgbClr val="D6F5EE"/>
          </a:solidFill>
          <a:ln w="7620">
            <a:solidFill>
              <a:srgbClr val="BCDBD4"/>
            </a:solidFill>
            <a:prstDash val="solid"/>
          </a:ln>
        </p:spPr>
      </p:sp>
      <p:sp>
        <p:nvSpPr>
          <p:cNvPr id="9" name="Text 6"/>
          <p:cNvSpPr/>
          <p:nvPr/>
        </p:nvSpPr>
        <p:spPr>
          <a:xfrm>
            <a:off x="5285184" y="4694634"/>
            <a:ext cx="255865" cy="306467"/>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0" name="Text 7"/>
          <p:cNvSpPr/>
          <p:nvPr/>
        </p:nvSpPr>
        <p:spPr>
          <a:xfrm>
            <a:off x="5847278" y="4618077"/>
            <a:ext cx="3152418" cy="319207"/>
          </a:xfrm>
          <a:prstGeom prst="rect">
            <a:avLst/>
          </a:prstGeom>
          <a:noFill/>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Increased Adoption</a:t>
            </a:r>
            <a:endParaRPr lang="en-US" sz="2000" dirty="0"/>
          </a:p>
        </p:txBody>
      </p:sp>
      <p:sp>
        <p:nvSpPr>
          <p:cNvPr id="11" name="Text 8"/>
          <p:cNvSpPr/>
          <p:nvPr/>
        </p:nvSpPr>
        <p:spPr>
          <a:xfrm>
            <a:off x="5847278" y="5059799"/>
            <a:ext cx="3599855" cy="1960959"/>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With growing support from the industry and the community, Open Telemetry is expected to see increased adoption, driving the standardization and unification of observability practices.</a:t>
            </a:r>
            <a:endParaRPr lang="en-US" sz="1600" dirty="0"/>
          </a:p>
        </p:txBody>
      </p:sp>
      <p:sp>
        <p:nvSpPr>
          <p:cNvPr id="12" name="Shape 9"/>
          <p:cNvSpPr/>
          <p:nvPr/>
        </p:nvSpPr>
        <p:spPr>
          <a:xfrm>
            <a:off x="9651444" y="4618077"/>
            <a:ext cx="459700" cy="459700"/>
          </a:xfrm>
          <a:prstGeom prst="roundRect">
            <a:avLst>
              <a:gd name="adj" fmla="val 18667"/>
            </a:avLst>
          </a:prstGeom>
          <a:solidFill>
            <a:srgbClr val="D6F5EE"/>
          </a:solidFill>
          <a:ln w="7620">
            <a:solidFill>
              <a:srgbClr val="BCDBD4"/>
            </a:solidFill>
            <a:prstDash val="solid"/>
          </a:ln>
        </p:spPr>
      </p:sp>
      <p:sp>
        <p:nvSpPr>
          <p:cNvPr id="13" name="Text 10"/>
          <p:cNvSpPr/>
          <p:nvPr/>
        </p:nvSpPr>
        <p:spPr>
          <a:xfrm>
            <a:off x="9752767" y="4694634"/>
            <a:ext cx="257056" cy="306467"/>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4" name="Text 11"/>
          <p:cNvSpPr/>
          <p:nvPr/>
        </p:nvSpPr>
        <p:spPr>
          <a:xfrm>
            <a:off x="10315456" y="4618077"/>
            <a:ext cx="3599855" cy="638413"/>
          </a:xfrm>
          <a:prstGeom prst="rect">
            <a:avLst/>
          </a:prstGeom>
          <a:noFill/>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Enhanced Capabilities</a:t>
            </a:r>
            <a:endParaRPr lang="en-US" sz="2000" dirty="0"/>
          </a:p>
        </p:txBody>
      </p:sp>
      <p:sp>
        <p:nvSpPr>
          <p:cNvPr id="15" name="Text 12"/>
          <p:cNvSpPr/>
          <p:nvPr/>
        </p:nvSpPr>
        <p:spPr>
          <a:xfrm>
            <a:off x="10315456" y="5379006"/>
            <a:ext cx="3599855" cy="1960959"/>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Future developments may include expanded support for emerging observability data types, such as logs, security, and network data, as well as advancements in areas like advanced analytics and AI-driven insights.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7805" y="1066562"/>
            <a:ext cx="7621191" cy="3752850"/>
          </a:xfrm>
          <a:prstGeom prst="rect">
            <a:avLst/>
          </a:prstGeom>
          <a:noFill/>
        </p:spPr>
        <p:txBody>
          <a:bodyPr wrap="square" lIns="0" tIns="0" rIns="0" bIns="0" rtlCol="0" anchor="t"/>
          <a:lstStyle/>
          <a:p>
            <a:pPr marL="0" indent="0">
              <a:lnSpc>
                <a:spcPts val="7350"/>
              </a:lnSpc>
              <a:buNone/>
            </a:pPr>
            <a:r>
              <a:rPr lang="en-US" sz="5900" b="1" dirty="0">
                <a:solidFill>
                  <a:srgbClr val="333F70"/>
                </a:solidFill>
                <a:latin typeface="Unbounded Bold" pitchFamily="34" charset="0"/>
                <a:ea typeface="Unbounded Bold" pitchFamily="34" charset="-122"/>
                <a:cs typeface="Unbounded Bold" pitchFamily="34" charset="-120"/>
              </a:rPr>
              <a:t>Logs, Metrics, and Traces: The Three Pillars of Observability</a:t>
            </a:r>
            <a:endParaRPr lang="en-US" sz="5900" dirty="0"/>
          </a:p>
        </p:txBody>
      </p:sp>
      <p:sp>
        <p:nvSpPr>
          <p:cNvPr id="4" name="Text 1"/>
          <p:cNvSpPr/>
          <p:nvPr/>
        </p:nvSpPr>
        <p:spPr>
          <a:xfrm>
            <a:off x="6247805" y="5145643"/>
            <a:ext cx="7621191" cy="1392079"/>
          </a:xfrm>
          <a:prstGeom prst="rect">
            <a:avLst/>
          </a:prstGeom>
          <a:noFill/>
        </p:spPr>
        <p:txBody>
          <a:bodyPr wrap="square" lIns="0" tIns="0" rIns="0" bIns="0" rtlCol="0" anchor="t"/>
          <a:lstStyle/>
          <a:p>
            <a:pPr marL="0" indent="0">
              <a:lnSpc>
                <a:spcPts val="2700"/>
              </a:lnSpc>
              <a:buNone/>
            </a:pPr>
            <a:r>
              <a:rPr lang="en-US" sz="1700" dirty="0">
                <a:solidFill>
                  <a:srgbClr val="333F70"/>
                </a:solidFill>
                <a:latin typeface="Open Sans" pitchFamily="34" charset="0"/>
                <a:ea typeface="Open Sans" pitchFamily="34" charset="-122"/>
                <a:cs typeface="Open Sans" pitchFamily="34" charset="-120"/>
              </a:rPr>
              <a:t>Observability is essential for understanding and optimizing the performance of modern, distributed applications. The three key components - logs, metrics, and traces - provide the necessary data and insights to achieve this goal.</a:t>
            </a:r>
            <a:endParaRPr lang="en-US" sz="1700" dirty="0"/>
          </a:p>
        </p:txBody>
      </p:sp>
      <p:sp>
        <p:nvSpPr>
          <p:cNvPr id="5" name="Shape 2"/>
          <p:cNvSpPr/>
          <p:nvPr/>
        </p:nvSpPr>
        <p:spPr>
          <a:xfrm>
            <a:off x="6247805" y="6798707"/>
            <a:ext cx="348020" cy="348020"/>
          </a:xfrm>
          <a:prstGeom prst="roundRect">
            <a:avLst>
              <a:gd name="adj" fmla="val 26271725"/>
            </a:avLst>
          </a:prstGeom>
          <a:noFill/>
          <a:ln w="7620">
            <a:solidFill>
              <a:srgbClr val="FFFFFF"/>
            </a:solidFill>
            <a:prstDash val="soli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Understanding the Difference Between Logs, Metrics, and Traces</a:t>
            </a:r>
            <a:endParaRPr lang="en-US" sz="4450" dirty="0"/>
          </a:p>
        </p:txBody>
      </p:sp>
      <p:sp>
        <p:nvSpPr>
          <p:cNvPr id="3" name="Text 1"/>
          <p:cNvSpPr/>
          <p:nvPr/>
        </p:nvSpPr>
        <p:spPr>
          <a:xfrm>
            <a:off x="793790" y="3807143"/>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Logs</a:t>
            </a:r>
            <a:endParaRPr lang="en-US" sz="2200" dirty="0"/>
          </a:p>
        </p:txBody>
      </p:sp>
      <p:sp>
        <p:nvSpPr>
          <p:cNvPr id="4" name="Text 2"/>
          <p:cNvSpPr/>
          <p:nvPr/>
        </p:nvSpPr>
        <p:spPr>
          <a:xfrm>
            <a:off x="793790" y="4388287"/>
            <a:ext cx="3978116"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Logs capture detailed information about events and errors that occur within an application, providing the full context needed for troubleshooting.</a:t>
            </a:r>
            <a:endParaRPr lang="en-US" sz="1750" dirty="0"/>
          </a:p>
        </p:txBody>
      </p:sp>
      <p:sp>
        <p:nvSpPr>
          <p:cNvPr id="5" name="Text 3"/>
          <p:cNvSpPr/>
          <p:nvPr/>
        </p:nvSpPr>
        <p:spPr>
          <a:xfrm>
            <a:off x="5332928" y="3807143"/>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Metrics</a:t>
            </a:r>
            <a:endParaRPr lang="en-US" sz="2200" dirty="0"/>
          </a:p>
        </p:txBody>
      </p:sp>
      <p:sp>
        <p:nvSpPr>
          <p:cNvPr id="6" name="Text 4"/>
          <p:cNvSpPr/>
          <p:nvPr/>
        </p:nvSpPr>
        <p:spPr>
          <a:xfrm>
            <a:off x="5332928" y="4388287"/>
            <a:ext cx="3978116"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Metrics quantify the overall health and performance of a system, allowing you to monitor key indicators and identify trends over time.</a:t>
            </a:r>
            <a:endParaRPr lang="en-US" sz="1750" dirty="0"/>
          </a:p>
        </p:txBody>
      </p:sp>
      <p:sp>
        <p:nvSpPr>
          <p:cNvPr id="7" name="Text 5"/>
          <p:cNvSpPr/>
          <p:nvPr/>
        </p:nvSpPr>
        <p:spPr>
          <a:xfrm>
            <a:off x="9872067" y="3807143"/>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Traces</a:t>
            </a:r>
            <a:endParaRPr lang="en-US" sz="2200" dirty="0"/>
          </a:p>
        </p:txBody>
      </p:sp>
      <p:sp>
        <p:nvSpPr>
          <p:cNvPr id="8" name="Text 6"/>
          <p:cNvSpPr/>
          <p:nvPr/>
        </p:nvSpPr>
        <p:spPr>
          <a:xfrm>
            <a:off x="9872067" y="4388287"/>
            <a:ext cx="3978116"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Traces provide a comprehensive view of a transaction's journey through a distributed system, enabling end-to-end visibility and performance analysis.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64976"/>
          </a:xfrm>
          <a:prstGeom prst="rect">
            <a:avLst/>
          </a:prstGeom>
        </p:spPr>
      </p:pic>
      <p:sp>
        <p:nvSpPr>
          <p:cNvPr id="3" name="Text 0"/>
          <p:cNvSpPr/>
          <p:nvPr/>
        </p:nvSpPr>
        <p:spPr>
          <a:xfrm>
            <a:off x="746165" y="3588544"/>
            <a:ext cx="13138071" cy="1332548"/>
          </a:xfrm>
          <a:prstGeom prst="rect">
            <a:avLst/>
          </a:prstGeom>
          <a:noFill/>
        </p:spPr>
        <p:txBody>
          <a:bodyPr wrap="square" lIns="0" tIns="0" rIns="0" bIns="0" rtlCol="0" anchor="t"/>
          <a:lstStyle/>
          <a:p>
            <a:pPr marL="0" indent="0">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Logs: Capturing the Full Context of Your Application</a:t>
            </a:r>
            <a:endParaRPr lang="en-US" sz="4150" dirty="0"/>
          </a:p>
        </p:txBody>
      </p:sp>
      <p:sp>
        <p:nvSpPr>
          <p:cNvPr id="4" name="Shape 1"/>
          <p:cNvSpPr/>
          <p:nvPr/>
        </p:nvSpPr>
        <p:spPr>
          <a:xfrm>
            <a:off x="746165" y="5480685"/>
            <a:ext cx="479703" cy="479703"/>
          </a:xfrm>
          <a:prstGeom prst="roundRect">
            <a:avLst>
              <a:gd name="adj" fmla="val 18667"/>
            </a:avLst>
          </a:prstGeom>
          <a:solidFill>
            <a:srgbClr val="D6F5EE"/>
          </a:solidFill>
          <a:ln w="7620">
            <a:solidFill>
              <a:srgbClr val="BCDBD4"/>
            </a:solidFill>
            <a:prstDash val="solid"/>
          </a:ln>
        </p:spPr>
      </p:sp>
      <p:sp>
        <p:nvSpPr>
          <p:cNvPr id="5" name="Text 2"/>
          <p:cNvSpPr/>
          <p:nvPr/>
        </p:nvSpPr>
        <p:spPr>
          <a:xfrm>
            <a:off x="902851" y="5560576"/>
            <a:ext cx="166330" cy="319802"/>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6" name="Text 3"/>
          <p:cNvSpPr/>
          <p:nvPr/>
        </p:nvSpPr>
        <p:spPr>
          <a:xfrm>
            <a:off x="1438989" y="5480685"/>
            <a:ext cx="3483293" cy="333018"/>
          </a:xfrm>
          <a:prstGeom prst="rect">
            <a:avLst/>
          </a:prstGeom>
          <a:noFill/>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Detailed Information</a:t>
            </a:r>
            <a:endParaRPr lang="en-US" sz="2050" dirty="0"/>
          </a:p>
        </p:txBody>
      </p:sp>
      <p:sp>
        <p:nvSpPr>
          <p:cNvPr id="7" name="Text 4"/>
          <p:cNvSpPr/>
          <p:nvPr/>
        </p:nvSpPr>
        <p:spPr>
          <a:xfrm>
            <a:off x="1438989" y="5941576"/>
            <a:ext cx="3544491" cy="1364456"/>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Logs record a wealth of contextual data, including error messages, stack traces, and user actions, to enable thorough troubleshooting.</a:t>
            </a:r>
            <a:endParaRPr lang="en-US" sz="1650" dirty="0"/>
          </a:p>
        </p:txBody>
      </p:sp>
      <p:sp>
        <p:nvSpPr>
          <p:cNvPr id="8" name="Shape 5"/>
          <p:cNvSpPr/>
          <p:nvPr/>
        </p:nvSpPr>
        <p:spPr>
          <a:xfrm>
            <a:off x="5196602" y="5480685"/>
            <a:ext cx="479703" cy="479703"/>
          </a:xfrm>
          <a:prstGeom prst="roundRect">
            <a:avLst>
              <a:gd name="adj" fmla="val 18667"/>
            </a:avLst>
          </a:prstGeom>
          <a:solidFill>
            <a:srgbClr val="D6F5EE"/>
          </a:solidFill>
          <a:ln w="7620">
            <a:solidFill>
              <a:srgbClr val="BCDBD4"/>
            </a:solidFill>
            <a:prstDash val="solid"/>
          </a:ln>
        </p:spPr>
      </p:sp>
      <p:sp>
        <p:nvSpPr>
          <p:cNvPr id="9" name="Text 6"/>
          <p:cNvSpPr/>
          <p:nvPr/>
        </p:nvSpPr>
        <p:spPr>
          <a:xfrm>
            <a:off x="5302925" y="5560576"/>
            <a:ext cx="266938" cy="319802"/>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0" name="Text 7"/>
          <p:cNvSpPr/>
          <p:nvPr/>
        </p:nvSpPr>
        <p:spPr>
          <a:xfrm>
            <a:off x="5889427" y="5480685"/>
            <a:ext cx="2702243" cy="333018"/>
          </a:xfrm>
          <a:prstGeom prst="rect">
            <a:avLst/>
          </a:prstGeom>
          <a:noFill/>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Flexible Filtering</a:t>
            </a:r>
            <a:endParaRPr lang="en-US" sz="2050" dirty="0"/>
          </a:p>
        </p:txBody>
      </p:sp>
      <p:sp>
        <p:nvSpPr>
          <p:cNvPr id="11" name="Text 8"/>
          <p:cNvSpPr/>
          <p:nvPr/>
        </p:nvSpPr>
        <p:spPr>
          <a:xfrm>
            <a:off x="5889427" y="5941576"/>
            <a:ext cx="3544491" cy="1364456"/>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Logs can be easily filtered and searched to isolate relevant information for specific issues or time periods.</a:t>
            </a:r>
            <a:endParaRPr lang="en-US" sz="1650" dirty="0"/>
          </a:p>
        </p:txBody>
      </p:sp>
      <p:sp>
        <p:nvSpPr>
          <p:cNvPr id="12" name="Shape 9"/>
          <p:cNvSpPr/>
          <p:nvPr/>
        </p:nvSpPr>
        <p:spPr>
          <a:xfrm>
            <a:off x="9647039" y="5480685"/>
            <a:ext cx="479703" cy="479703"/>
          </a:xfrm>
          <a:prstGeom prst="roundRect">
            <a:avLst>
              <a:gd name="adj" fmla="val 18667"/>
            </a:avLst>
          </a:prstGeom>
          <a:solidFill>
            <a:srgbClr val="D6F5EE"/>
          </a:solidFill>
          <a:ln w="7620">
            <a:solidFill>
              <a:srgbClr val="BCDBD4"/>
            </a:solidFill>
            <a:prstDash val="solid"/>
          </a:ln>
        </p:spPr>
      </p:sp>
      <p:sp>
        <p:nvSpPr>
          <p:cNvPr id="13" name="Text 10"/>
          <p:cNvSpPr/>
          <p:nvPr/>
        </p:nvSpPr>
        <p:spPr>
          <a:xfrm>
            <a:off x="9752767" y="5560576"/>
            <a:ext cx="268248" cy="319802"/>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4" name="Text 11"/>
          <p:cNvSpPr/>
          <p:nvPr/>
        </p:nvSpPr>
        <p:spPr>
          <a:xfrm>
            <a:off x="10339864" y="5480685"/>
            <a:ext cx="3144560" cy="333018"/>
          </a:xfrm>
          <a:prstGeom prst="rect">
            <a:avLst/>
          </a:prstGeom>
          <a:noFill/>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Historical Analysis</a:t>
            </a:r>
            <a:endParaRPr lang="en-US" sz="2050" dirty="0"/>
          </a:p>
        </p:txBody>
      </p:sp>
      <p:sp>
        <p:nvSpPr>
          <p:cNvPr id="15" name="Text 12"/>
          <p:cNvSpPr/>
          <p:nvPr/>
        </p:nvSpPr>
        <p:spPr>
          <a:xfrm>
            <a:off x="10339864" y="5941576"/>
            <a:ext cx="3544491" cy="1364456"/>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Logs provide a comprehensive audit trail, allowing you to review past events and understand the evolution of your system.</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70785"/>
          </a:xfrm>
          <a:prstGeom prst="rect">
            <a:avLst/>
          </a:prstGeom>
        </p:spPr>
      </p:pic>
      <p:sp>
        <p:nvSpPr>
          <p:cNvPr id="3" name="Text 0"/>
          <p:cNvSpPr/>
          <p:nvPr/>
        </p:nvSpPr>
        <p:spPr>
          <a:xfrm>
            <a:off x="691753" y="3015139"/>
            <a:ext cx="13246894" cy="1235393"/>
          </a:xfrm>
          <a:prstGeom prst="rect">
            <a:avLst/>
          </a:prstGeom>
          <a:noFill/>
        </p:spPr>
        <p:txBody>
          <a:bodyPr wrap="square" lIns="0" tIns="0" rIns="0" bIns="0" rtlCol="0" anchor="t"/>
          <a:lstStyle/>
          <a:p>
            <a:pPr marL="0" indent="0">
              <a:lnSpc>
                <a:spcPts val="4850"/>
              </a:lnSpc>
              <a:buNone/>
            </a:pPr>
            <a:r>
              <a:rPr lang="en-US" sz="3850" b="1" dirty="0">
                <a:solidFill>
                  <a:srgbClr val="333F70"/>
                </a:solidFill>
                <a:latin typeface="Unbounded Bold" pitchFamily="34" charset="0"/>
                <a:ea typeface="Unbounded Bold" pitchFamily="34" charset="-122"/>
                <a:cs typeface="Unbounded Bold" pitchFamily="34" charset="-120"/>
              </a:rPr>
              <a:t>Metrics: Quantifying the Health and Performance of Your System</a:t>
            </a:r>
            <a:endParaRPr lang="en-US" sz="3850" dirty="0"/>
          </a:p>
        </p:txBody>
      </p:sp>
      <p:sp>
        <p:nvSpPr>
          <p:cNvPr id="4" name="Shape 1"/>
          <p:cNvSpPr/>
          <p:nvPr/>
        </p:nvSpPr>
        <p:spPr>
          <a:xfrm>
            <a:off x="691753" y="4546997"/>
            <a:ext cx="6524625" cy="1470303"/>
          </a:xfrm>
          <a:prstGeom prst="roundRect">
            <a:avLst>
              <a:gd name="adj" fmla="val 5647"/>
            </a:avLst>
          </a:prstGeom>
          <a:solidFill>
            <a:srgbClr val="D6F5EE"/>
          </a:solidFill>
          <a:ln w="7620">
            <a:solidFill>
              <a:srgbClr val="BCDBD4"/>
            </a:solidFill>
            <a:prstDash val="solid"/>
          </a:ln>
        </p:spPr>
      </p:sp>
      <p:sp>
        <p:nvSpPr>
          <p:cNvPr id="5" name="Text 2"/>
          <p:cNvSpPr/>
          <p:nvPr/>
        </p:nvSpPr>
        <p:spPr>
          <a:xfrm>
            <a:off x="897017" y="4752261"/>
            <a:ext cx="2470785" cy="308729"/>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Key Indicators</a:t>
            </a:r>
            <a:endParaRPr lang="en-US" sz="1900" dirty="0"/>
          </a:p>
        </p:txBody>
      </p:sp>
      <p:sp>
        <p:nvSpPr>
          <p:cNvPr id="6" name="Text 3"/>
          <p:cNvSpPr/>
          <p:nvPr/>
        </p:nvSpPr>
        <p:spPr>
          <a:xfrm>
            <a:off x="897017" y="5179576"/>
            <a:ext cx="6114098" cy="632460"/>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Metrics like CPU utilization, response times, and error rates provide a numerical snapshot of your system's health.</a:t>
            </a:r>
            <a:endParaRPr lang="en-US" sz="1550" dirty="0"/>
          </a:p>
        </p:txBody>
      </p:sp>
      <p:sp>
        <p:nvSpPr>
          <p:cNvPr id="7" name="Shape 4"/>
          <p:cNvSpPr/>
          <p:nvPr/>
        </p:nvSpPr>
        <p:spPr>
          <a:xfrm>
            <a:off x="7414022" y="4546997"/>
            <a:ext cx="6524625" cy="1470303"/>
          </a:xfrm>
          <a:prstGeom prst="roundRect">
            <a:avLst>
              <a:gd name="adj" fmla="val 5647"/>
            </a:avLst>
          </a:prstGeom>
          <a:solidFill>
            <a:srgbClr val="D6F5EE"/>
          </a:solidFill>
          <a:ln w="7620">
            <a:solidFill>
              <a:srgbClr val="BCDBD4"/>
            </a:solidFill>
            <a:prstDash val="solid"/>
          </a:ln>
        </p:spPr>
      </p:sp>
      <p:sp>
        <p:nvSpPr>
          <p:cNvPr id="8" name="Text 5"/>
          <p:cNvSpPr/>
          <p:nvPr/>
        </p:nvSpPr>
        <p:spPr>
          <a:xfrm>
            <a:off x="7619286" y="4752261"/>
            <a:ext cx="2470785" cy="308729"/>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Trend Analysis</a:t>
            </a:r>
            <a:endParaRPr lang="en-US" sz="1900" dirty="0"/>
          </a:p>
        </p:txBody>
      </p:sp>
      <p:sp>
        <p:nvSpPr>
          <p:cNvPr id="9" name="Text 6"/>
          <p:cNvSpPr/>
          <p:nvPr/>
        </p:nvSpPr>
        <p:spPr>
          <a:xfrm>
            <a:off x="7619286" y="5179576"/>
            <a:ext cx="6114098" cy="632460"/>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Tracking metrics over time enables you to identify performance patterns, detect anomalies, and proactively address issues.</a:t>
            </a:r>
            <a:endParaRPr lang="en-US" sz="1550" dirty="0"/>
          </a:p>
        </p:txBody>
      </p:sp>
      <p:sp>
        <p:nvSpPr>
          <p:cNvPr id="10" name="Shape 7"/>
          <p:cNvSpPr/>
          <p:nvPr/>
        </p:nvSpPr>
        <p:spPr>
          <a:xfrm>
            <a:off x="691753" y="6214943"/>
            <a:ext cx="6524625" cy="1470303"/>
          </a:xfrm>
          <a:prstGeom prst="roundRect">
            <a:avLst>
              <a:gd name="adj" fmla="val 5647"/>
            </a:avLst>
          </a:prstGeom>
          <a:solidFill>
            <a:srgbClr val="D6F5EE"/>
          </a:solidFill>
          <a:ln w="7620">
            <a:solidFill>
              <a:srgbClr val="BCDBD4"/>
            </a:solidFill>
            <a:prstDash val="solid"/>
          </a:ln>
        </p:spPr>
      </p:sp>
      <p:sp>
        <p:nvSpPr>
          <p:cNvPr id="11" name="Text 8"/>
          <p:cNvSpPr/>
          <p:nvPr/>
        </p:nvSpPr>
        <p:spPr>
          <a:xfrm>
            <a:off x="897017" y="6420207"/>
            <a:ext cx="3445550" cy="308729"/>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Data-Driven Decisions</a:t>
            </a:r>
            <a:endParaRPr lang="en-US" sz="1900" dirty="0"/>
          </a:p>
        </p:txBody>
      </p:sp>
      <p:sp>
        <p:nvSpPr>
          <p:cNvPr id="12" name="Text 9"/>
          <p:cNvSpPr/>
          <p:nvPr/>
        </p:nvSpPr>
        <p:spPr>
          <a:xfrm>
            <a:off x="897017" y="6847523"/>
            <a:ext cx="6114098" cy="632460"/>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Metrics empower you to make informed, data-backed decisions about optimizing your application and infrastructure.</a:t>
            </a:r>
            <a:endParaRPr lang="en-US" sz="1550" dirty="0"/>
          </a:p>
        </p:txBody>
      </p:sp>
      <p:sp>
        <p:nvSpPr>
          <p:cNvPr id="13" name="Shape 10"/>
          <p:cNvSpPr/>
          <p:nvPr/>
        </p:nvSpPr>
        <p:spPr>
          <a:xfrm>
            <a:off x="7414022" y="6214943"/>
            <a:ext cx="6524625" cy="1470303"/>
          </a:xfrm>
          <a:prstGeom prst="roundRect">
            <a:avLst>
              <a:gd name="adj" fmla="val 5647"/>
            </a:avLst>
          </a:prstGeom>
          <a:solidFill>
            <a:srgbClr val="D6F5EE"/>
          </a:solidFill>
          <a:ln w="7620">
            <a:solidFill>
              <a:srgbClr val="BCDBD4"/>
            </a:solidFill>
            <a:prstDash val="solid"/>
          </a:ln>
        </p:spPr>
      </p:sp>
      <p:sp>
        <p:nvSpPr>
          <p:cNvPr id="14" name="Text 11"/>
          <p:cNvSpPr/>
          <p:nvPr/>
        </p:nvSpPr>
        <p:spPr>
          <a:xfrm>
            <a:off x="7619286" y="6420207"/>
            <a:ext cx="3701415" cy="308729"/>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Alerting and Monitoring</a:t>
            </a:r>
            <a:endParaRPr lang="en-US" sz="1900" dirty="0"/>
          </a:p>
        </p:txBody>
      </p:sp>
      <p:sp>
        <p:nvSpPr>
          <p:cNvPr id="15" name="Text 12"/>
          <p:cNvSpPr/>
          <p:nvPr/>
        </p:nvSpPr>
        <p:spPr>
          <a:xfrm>
            <a:off x="7619286" y="6847523"/>
            <a:ext cx="6114098" cy="632460"/>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Metrics can be used to trigger alerts and drive automated monitoring systems to quickly identify and respond to problems.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303" y="560784"/>
            <a:ext cx="7717393" cy="1910953"/>
          </a:xfrm>
          <a:prstGeom prst="rect">
            <a:avLst/>
          </a:prstGeom>
          <a:noFill/>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Traces: Connecting the Dots for End-to-End Visibility</a:t>
            </a:r>
            <a:endParaRPr lang="en-US" sz="4000" dirty="0"/>
          </a:p>
        </p:txBody>
      </p:sp>
      <p:pic>
        <p:nvPicPr>
          <p:cNvPr id="4" name="Image 1" descr="preencoded.png"/>
          <p:cNvPicPr>
            <a:picLocks noChangeAspect="1"/>
          </p:cNvPicPr>
          <p:nvPr/>
        </p:nvPicPr>
        <p:blipFill>
          <a:blip r:embed="rId2"/>
          <a:stretch>
            <a:fillRect/>
          </a:stretch>
        </p:blipFill>
        <p:spPr>
          <a:xfrm>
            <a:off x="713303" y="2777371"/>
            <a:ext cx="1019056" cy="1630442"/>
          </a:xfrm>
          <a:prstGeom prst="rect">
            <a:avLst/>
          </a:prstGeom>
        </p:spPr>
      </p:pic>
      <p:sp>
        <p:nvSpPr>
          <p:cNvPr id="5" name="Text 1"/>
          <p:cNvSpPr/>
          <p:nvPr/>
        </p:nvSpPr>
        <p:spPr>
          <a:xfrm>
            <a:off x="2037993" y="2981087"/>
            <a:ext cx="3193971" cy="318492"/>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Request Origination</a:t>
            </a:r>
            <a:endParaRPr lang="en-US" sz="2000" dirty="0"/>
          </a:p>
        </p:txBody>
      </p:sp>
      <p:sp>
        <p:nvSpPr>
          <p:cNvPr id="6" name="Text 2"/>
          <p:cNvSpPr/>
          <p:nvPr/>
        </p:nvSpPr>
        <p:spPr>
          <a:xfrm>
            <a:off x="2037993" y="3421856"/>
            <a:ext cx="6392704" cy="652224"/>
          </a:xfrm>
          <a:prstGeom prst="rect">
            <a:avLst/>
          </a:prstGeom>
          <a:noFill/>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Traces capture the initial request and its journey through the distributed system.</a:t>
            </a:r>
            <a:endParaRPr lang="en-US" sz="1600" dirty="0"/>
          </a:p>
        </p:txBody>
      </p:sp>
      <p:pic>
        <p:nvPicPr>
          <p:cNvPr id="7" name="Image 2" descr="preencoded.png"/>
          <p:cNvPicPr>
            <a:picLocks noChangeAspect="1"/>
          </p:cNvPicPr>
          <p:nvPr/>
        </p:nvPicPr>
        <p:blipFill>
          <a:blip r:embed="rId3"/>
          <a:stretch>
            <a:fillRect/>
          </a:stretch>
        </p:blipFill>
        <p:spPr>
          <a:xfrm>
            <a:off x="713303" y="4407813"/>
            <a:ext cx="1019056" cy="1630442"/>
          </a:xfrm>
          <a:prstGeom prst="rect">
            <a:avLst/>
          </a:prstGeom>
        </p:spPr>
      </p:pic>
      <p:sp>
        <p:nvSpPr>
          <p:cNvPr id="8" name="Text 3"/>
          <p:cNvSpPr/>
          <p:nvPr/>
        </p:nvSpPr>
        <p:spPr>
          <a:xfrm>
            <a:off x="2037993" y="4611529"/>
            <a:ext cx="4151233" cy="318492"/>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Microservice Interactions</a:t>
            </a:r>
            <a:endParaRPr lang="en-US" sz="2000" dirty="0"/>
          </a:p>
        </p:txBody>
      </p:sp>
      <p:sp>
        <p:nvSpPr>
          <p:cNvPr id="9" name="Text 4"/>
          <p:cNvSpPr/>
          <p:nvPr/>
        </p:nvSpPr>
        <p:spPr>
          <a:xfrm>
            <a:off x="2037993" y="5052298"/>
            <a:ext cx="6392704" cy="652224"/>
          </a:xfrm>
          <a:prstGeom prst="rect">
            <a:avLst/>
          </a:prstGeom>
          <a:noFill/>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Traces follow the request as it flows through various microservices, providing visibility into the entire transaction.</a:t>
            </a:r>
            <a:endParaRPr lang="en-US" sz="1600" dirty="0"/>
          </a:p>
        </p:txBody>
      </p:sp>
      <p:pic>
        <p:nvPicPr>
          <p:cNvPr id="10" name="Image 3" descr="preencoded.png"/>
          <p:cNvPicPr>
            <a:picLocks noChangeAspect="1"/>
          </p:cNvPicPr>
          <p:nvPr/>
        </p:nvPicPr>
        <p:blipFill>
          <a:blip r:embed="rId4"/>
          <a:stretch>
            <a:fillRect/>
          </a:stretch>
        </p:blipFill>
        <p:spPr>
          <a:xfrm>
            <a:off x="713303" y="6038255"/>
            <a:ext cx="1019056" cy="1630442"/>
          </a:xfrm>
          <a:prstGeom prst="rect">
            <a:avLst/>
          </a:prstGeom>
        </p:spPr>
      </p:pic>
      <p:sp>
        <p:nvSpPr>
          <p:cNvPr id="11" name="Text 5"/>
          <p:cNvSpPr/>
          <p:nvPr/>
        </p:nvSpPr>
        <p:spPr>
          <a:xfrm>
            <a:off x="2037993" y="6241971"/>
            <a:ext cx="3559135" cy="318492"/>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Performance Analysis</a:t>
            </a:r>
            <a:endParaRPr lang="en-US" sz="2000" dirty="0"/>
          </a:p>
        </p:txBody>
      </p:sp>
      <p:sp>
        <p:nvSpPr>
          <p:cNvPr id="12" name="Text 6"/>
          <p:cNvSpPr/>
          <p:nvPr/>
        </p:nvSpPr>
        <p:spPr>
          <a:xfrm>
            <a:off x="2037993" y="6682740"/>
            <a:ext cx="6392704" cy="652224"/>
          </a:xfrm>
          <a:prstGeom prst="rect">
            <a:avLst/>
          </a:prstGeom>
          <a:noFill/>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Traces enable in-depth analysis of latency, errors, and other performance metrics at each step of the transaction.</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4843" y="553045"/>
            <a:ext cx="7854315" cy="1727359"/>
          </a:xfrm>
          <a:prstGeom prst="rect">
            <a:avLst/>
          </a:prstGeom>
          <a:noFill/>
        </p:spPr>
        <p:txBody>
          <a:bodyPr wrap="square" lIns="0" tIns="0" rIns="0" bIns="0" rtlCol="0" anchor="t"/>
          <a:lstStyle/>
          <a:p>
            <a:pPr marL="0" indent="0">
              <a:lnSpc>
                <a:spcPts val="4500"/>
              </a:lnSpc>
              <a:buNone/>
            </a:pPr>
            <a:r>
              <a:rPr lang="en-US" sz="3600" b="1" dirty="0">
                <a:solidFill>
                  <a:srgbClr val="333F70"/>
                </a:solidFill>
                <a:latin typeface="Unbounded Bold" pitchFamily="34" charset="0"/>
                <a:ea typeface="Unbounded Bold" pitchFamily="34" charset="-122"/>
                <a:cs typeface="Unbounded Bold" pitchFamily="34" charset="-120"/>
              </a:rPr>
              <a:t>Leveraging the Power of Observability in Troubleshooting</a:t>
            </a:r>
            <a:endParaRPr lang="en-US" sz="3600" dirty="0"/>
          </a:p>
        </p:txBody>
      </p:sp>
      <p:pic>
        <p:nvPicPr>
          <p:cNvPr id="4" name="Image 1" descr="preencoded.png"/>
          <p:cNvPicPr>
            <a:picLocks noChangeAspect="1"/>
          </p:cNvPicPr>
          <p:nvPr/>
        </p:nvPicPr>
        <p:blipFill>
          <a:blip r:embed="rId2"/>
          <a:stretch>
            <a:fillRect/>
          </a:stretch>
        </p:blipFill>
        <p:spPr>
          <a:xfrm>
            <a:off x="644843" y="2556748"/>
            <a:ext cx="460653" cy="460653"/>
          </a:xfrm>
          <a:prstGeom prst="rect">
            <a:avLst/>
          </a:prstGeom>
        </p:spPr>
      </p:pic>
      <p:sp>
        <p:nvSpPr>
          <p:cNvPr id="5" name="Text 1"/>
          <p:cNvSpPr/>
          <p:nvPr/>
        </p:nvSpPr>
        <p:spPr>
          <a:xfrm>
            <a:off x="644843" y="3201591"/>
            <a:ext cx="2303264" cy="287893"/>
          </a:xfrm>
          <a:prstGeom prst="rect">
            <a:avLst/>
          </a:prstGeom>
          <a:noFill/>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Isolate Issues</a:t>
            </a:r>
            <a:endParaRPr lang="en-US" sz="1800" dirty="0"/>
          </a:p>
        </p:txBody>
      </p:sp>
      <p:sp>
        <p:nvSpPr>
          <p:cNvPr id="6" name="Text 2"/>
          <p:cNvSpPr/>
          <p:nvPr/>
        </p:nvSpPr>
        <p:spPr>
          <a:xfrm>
            <a:off x="644843" y="3599974"/>
            <a:ext cx="7854315" cy="294799"/>
          </a:xfrm>
          <a:prstGeom prst="rect">
            <a:avLst/>
          </a:prstGeom>
          <a:noFill/>
        </p:spPr>
        <p:txBody>
          <a:bodyPr wrap="none" lIns="0" tIns="0" rIns="0" bIns="0" rtlCol="0" anchor="t"/>
          <a:lstStyle/>
          <a:p>
            <a:pPr marL="0" indent="0" algn="l">
              <a:lnSpc>
                <a:spcPts val="2300"/>
              </a:lnSpc>
              <a:buNone/>
            </a:pPr>
            <a:r>
              <a:rPr lang="en-US" sz="1450" dirty="0">
                <a:solidFill>
                  <a:srgbClr val="333F70"/>
                </a:solidFill>
                <a:latin typeface="Open Sans" pitchFamily="34" charset="0"/>
                <a:ea typeface="Open Sans" pitchFamily="34" charset="-122"/>
                <a:cs typeface="Open Sans" pitchFamily="34" charset="-120"/>
              </a:rPr>
              <a:t>Quickly identify the root cause of problems by correlating logs, metrics, and traces.</a:t>
            </a:r>
            <a:endParaRPr lang="en-US" sz="1450" dirty="0"/>
          </a:p>
        </p:txBody>
      </p:sp>
      <p:pic>
        <p:nvPicPr>
          <p:cNvPr id="7" name="Image 2" descr="preencoded.png"/>
          <p:cNvPicPr>
            <a:picLocks noChangeAspect="1"/>
          </p:cNvPicPr>
          <p:nvPr/>
        </p:nvPicPr>
        <p:blipFill>
          <a:blip r:embed="rId3"/>
          <a:stretch>
            <a:fillRect/>
          </a:stretch>
        </p:blipFill>
        <p:spPr>
          <a:xfrm>
            <a:off x="644843" y="4447580"/>
            <a:ext cx="460653" cy="460653"/>
          </a:xfrm>
          <a:prstGeom prst="rect">
            <a:avLst/>
          </a:prstGeom>
        </p:spPr>
      </p:pic>
      <p:sp>
        <p:nvSpPr>
          <p:cNvPr id="8" name="Text 3"/>
          <p:cNvSpPr/>
          <p:nvPr/>
        </p:nvSpPr>
        <p:spPr>
          <a:xfrm>
            <a:off x="644843" y="5092422"/>
            <a:ext cx="4231243" cy="287893"/>
          </a:xfrm>
          <a:prstGeom prst="rect">
            <a:avLst/>
          </a:prstGeom>
          <a:noFill/>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Perform Root Cause Analysis</a:t>
            </a:r>
            <a:endParaRPr lang="en-US" sz="1800" dirty="0"/>
          </a:p>
        </p:txBody>
      </p:sp>
      <p:sp>
        <p:nvSpPr>
          <p:cNvPr id="9" name="Text 4"/>
          <p:cNvSpPr/>
          <p:nvPr/>
        </p:nvSpPr>
        <p:spPr>
          <a:xfrm>
            <a:off x="644843" y="5490805"/>
            <a:ext cx="7854315" cy="294799"/>
          </a:xfrm>
          <a:prstGeom prst="rect">
            <a:avLst/>
          </a:prstGeom>
          <a:noFill/>
        </p:spPr>
        <p:txBody>
          <a:bodyPr wrap="none" lIns="0" tIns="0" rIns="0" bIns="0" rtlCol="0" anchor="t"/>
          <a:lstStyle/>
          <a:p>
            <a:pPr marL="0" indent="0" algn="l">
              <a:lnSpc>
                <a:spcPts val="2300"/>
              </a:lnSpc>
              <a:buNone/>
            </a:pPr>
            <a:r>
              <a:rPr lang="en-US" sz="1450" dirty="0">
                <a:solidFill>
                  <a:srgbClr val="333F70"/>
                </a:solidFill>
                <a:latin typeface="Open Sans" pitchFamily="34" charset="0"/>
                <a:ea typeface="Open Sans" pitchFamily="34" charset="-122"/>
                <a:cs typeface="Open Sans" pitchFamily="34" charset="-120"/>
              </a:rPr>
              <a:t>Understand the full context of an issue and its impact on the system.</a:t>
            </a:r>
            <a:endParaRPr lang="en-US" sz="1450" dirty="0"/>
          </a:p>
        </p:txBody>
      </p:sp>
      <p:pic>
        <p:nvPicPr>
          <p:cNvPr id="10" name="Image 3" descr="preencoded.png"/>
          <p:cNvPicPr>
            <a:picLocks noChangeAspect="1"/>
          </p:cNvPicPr>
          <p:nvPr/>
        </p:nvPicPr>
        <p:blipFill>
          <a:blip r:embed="rId4"/>
          <a:stretch>
            <a:fillRect/>
          </a:stretch>
        </p:blipFill>
        <p:spPr>
          <a:xfrm>
            <a:off x="644843" y="6338411"/>
            <a:ext cx="460653" cy="460653"/>
          </a:xfrm>
          <a:prstGeom prst="rect">
            <a:avLst/>
          </a:prstGeom>
        </p:spPr>
      </p:pic>
      <p:sp>
        <p:nvSpPr>
          <p:cNvPr id="11" name="Text 5"/>
          <p:cNvSpPr/>
          <p:nvPr/>
        </p:nvSpPr>
        <p:spPr>
          <a:xfrm>
            <a:off x="644843" y="6983254"/>
            <a:ext cx="3267551" cy="287893"/>
          </a:xfrm>
          <a:prstGeom prst="rect">
            <a:avLst/>
          </a:prstGeom>
          <a:noFill/>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Optimize Performance</a:t>
            </a:r>
            <a:endParaRPr lang="en-US" sz="1800" dirty="0"/>
          </a:p>
        </p:txBody>
      </p:sp>
      <p:sp>
        <p:nvSpPr>
          <p:cNvPr id="12" name="Text 6"/>
          <p:cNvSpPr/>
          <p:nvPr/>
        </p:nvSpPr>
        <p:spPr>
          <a:xfrm>
            <a:off x="644843" y="7381637"/>
            <a:ext cx="7854315" cy="294799"/>
          </a:xfrm>
          <a:prstGeom prst="rect">
            <a:avLst/>
          </a:prstGeom>
          <a:noFill/>
        </p:spPr>
        <p:txBody>
          <a:bodyPr wrap="none" lIns="0" tIns="0" rIns="0" bIns="0" rtlCol="0" anchor="t"/>
          <a:lstStyle/>
          <a:p>
            <a:pPr marL="0" indent="0" algn="l">
              <a:lnSpc>
                <a:spcPts val="2300"/>
              </a:lnSpc>
              <a:buNone/>
            </a:pPr>
            <a:r>
              <a:rPr lang="en-US" sz="1450" dirty="0">
                <a:solidFill>
                  <a:srgbClr val="333F70"/>
                </a:solidFill>
                <a:latin typeface="Open Sans" pitchFamily="34" charset="0"/>
                <a:ea typeface="Open Sans" pitchFamily="34" charset="-122"/>
                <a:cs typeface="Open Sans" pitchFamily="34" charset="-120"/>
              </a:rPr>
              <a:t>Identify bottlenecks and opportunities for improvement based on observability data.</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7078" y="520422"/>
            <a:ext cx="7822644" cy="2359819"/>
          </a:xfrm>
          <a:prstGeom prst="rect">
            <a:avLst/>
          </a:prstGeom>
          <a:noFill/>
        </p:spPr>
        <p:txBody>
          <a:bodyPr wrap="square" lIns="0" tIns="0" rIns="0" bIns="0" rtlCol="0" anchor="t"/>
          <a:lstStyle/>
          <a:p>
            <a:pPr marL="0" indent="0">
              <a:lnSpc>
                <a:spcPts val="4600"/>
              </a:lnSpc>
              <a:buNone/>
            </a:pPr>
            <a:r>
              <a:rPr lang="en-US" sz="3700" b="1" dirty="0">
                <a:solidFill>
                  <a:srgbClr val="333F70"/>
                </a:solidFill>
                <a:latin typeface="Unbounded Bold" pitchFamily="34" charset="0"/>
                <a:ea typeface="Unbounded Bold" pitchFamily="34" charset="-122"/>
                <a:cs typeface="Unbounded Bold" pitchFamily="34" charset="-120"/>
              </a:rPr>
              <a:t>Best Practices for Implementing Effective Logging, Metrics, and Tracing</a:t>
            </a:r>
            <a:endParaRPr lang="en-US" sz="3700" dirty="0"/>
          </a:p>
        </p:txBody>
      </p:sp>
      <p:sp>
        <p:nvSpPr>
          <p:cNvPr id="4" name="Shape 1"/>
          <p:cNvSpPr/>
          <p:nvPr/>
        </p:nvSpPr>
        <p:spPr>
          <a:xfrm>
            <a:off x="6418778" y="3163372"/>
            <a:ext cx="22860" cy="4545806"/>
          </a:xfrm>
          <a:prstGeom prst="roundRect">
            <a:avLst>
              <a:gd name="adj" fmla="val 346818"/>
            </a:avLst>
          </a:prstGeom>
          <a:solidFill>
            <a:srgbClr val="BCDBD4"/>
          </a:solidFill>
        </p:spPr>
      </p:sp>
      <p:sp>
        <p:nvSpPr>
          <p:cNvPr id="5" name="Shape 2"/>
          <p:cNvSpPr/>
          <p:nvPr/>
        </p:nvSpPr>
        <p:spPr>
          <a:xfrm>
            <a:off x="6619696" y="3576518"/>
            <a:ext cx="660678" cy="22860"/>
          </a:xfrm>
          <a:prstGeom prst="roundRect">
            <a:avLst>
              <a:gd name="adj" fmla="val 346818"/>
            </a:avLst>
          </a:prstGeom>
          <a:solidFill>
            <a:srgbClr val="BCDBD4"/>
          </a:solidFill>
        </p:spPr>
      </p:sp>
      <p:sp>
        <p:nvSpPr>
          <p:cNvPr id="6" name="Shape 3"/>
          <p:cNvSpPr/>
          <p:nvPr/>
        </p:nvSpPr>
        <p:spPr>
          <a:xfrm>
            <a:off x="6217860" y="3375660"/>
            <a:ext cx="424696" cy="424696"/>
          </a:xfrm>
          <a:prstGeom prst="roundRect">
            <a:avLst>
              <a:gd name="adj" fmla="val 18668"/>
            </a:avLst>
          </a:prstGeom>
          <a:solidFill>
            <a:srgbClr val="D6F5EE"/>
          </a:solidFill>
          <a:ln w="7620">
            <a:solidFill>
              <a:srgbClr val="BCDBD4"/>
            </a:solidFill>
            <a:prstDash val="solid"/>
          </a:ln>
        </p:spPr>
      </p:sp>
      <p:sp>
        <p:nvSpPr>
          <p:cNvPr id="7" name="Text 4"/>
          <p:cNvSpPr/>
          <p:nvPr/>
        </p:nvSpPr>
        <p:spPr>
          <a:xfrm>
            <a:off x="6356568" y="3446383"/>
            <a:ext cx="147280" cy="283131"/>
          </a:xfrm>
          <a:prstGeom prst="rect">
            <a:avLst/>
          </a:prstGeom>
          <a:noFill/>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1</a:t>
            </a:r>
            <a:endParaRPr lang="en-US" sz="2200" dirty="0"/>
          </a:p>
        </p:txBody>
      </p:sp>
      <p:sp>
        <p:nvSpPr>
          <p:cNvPr id="8" name="Text 5"/>
          <p:cNvSpPr/>
          <p:nvPr/>
        </p:nvSpPr>
        <p:spPr>
          <a:xfrm>
            <a:off x="7468433" y="3352086"/>
            <a:ext cx="3094553" cy="294918"/>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Standardize Logging</a:t>
            </a:r>
            <a:endParaRPr lang="en-US" sz="1850" dirty="0"/>
          </a:p>
        </p:txBody>
      </p:sp>
      <p:sp>
        <p:nvSpPr>
          <p:cNvPr id="9" name="Text 6"/>
          <p:cNvSpPr/>
          <p:nvPr/>
        </p:nvSpPr>
        <p:spPr>
          <a:xfrm>
            <a:off x="7468433" y="3760232"/>
            <a:ext cx="6501289" cy="603885"/>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Establish consistent logging formats and practices across your organization.</a:t>
            </a:r>
            <a:endParaRPr lang="en-US" sz="1450" dirty="0"/>
          </a:p>
        </p:txBody>
      </p:sp>
      <p:sp>
        <p:nvSpPr>
          <p:cNvPr id="10" name="Shape 7"/>
          <p:cNvSpPr/>
          <p:nvPr/>
        </p:nvSpPr>
        <p:spPr>
          <a:xfrm>
            <a:off x="6619696" y="5154692"/>
            <a:ext cx="660678" cy="22860"/>
          </a:xfrm>
          <a:prstGeom prst="roundRect">
            <a:avLst>
              <a:gd name="adj" fmla="val 346818"/>
            </a:avLst>
          </a:prstGeom>
          <a:solidFill>
            <a:srgbClr val="BCDBD4"/>
          </a:solidFill>
        </p:spPr>
      </p:sp>
      <p:sp>
        <p:nvSpPr>
          <p:cNvPr id="11" name="Shape 8"/>
          <p:cNvSpPr/>
          <p:nvPr/>
        </p:nvSpPr>
        <p:spPr>
          <a:xfrm>
            <a:off x="6217860" y="4953833"/>
            <a:ext cx="424696" cy="424696"/>
          </a:xfrm>
          <a:prstGeom prst="roundRect">
            <a:avLst>
              <a:gd name="adj" fmla="val 18668"/>
            </a:avLst>
          </a:prstGeom>
          <a:solidFill>
            <a:srgbClr val="D6F5EE"/>
          </a:solidFill>
          <a:ln w="7620">
            <a:solidFill>
              <a:srgbClr val="BCDBD4"/>
            </a:solidFill>
            <a:prstDash val="solid"/>
          </a:ln>
        </p:spPr>
      </p:sp>
      <p:sp>
        <p:nvSpPr>
          <p:cNvPr id="12" name="Text 9"/>
          <p:cNvSpPr/>
          <p:nvPr/>
        </p:nvSpPr>
        <p:spPr>
          <a:xfrm>
            <a:off x="6312039" y="5024557"/>
            <a:ext cx="236339" cy="283131"/>
          </a:xfrm>
          <a:prstGeom prst="rect">
            <a:avLst/>
          </a:prstGeom>
          <a:noFill/>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2</a:t>
            </a:r>
            <a:endParaRPr lang="en-US" sz="2200" dirty="0"/>
          </a:p>
        </p:txBody>
      </p:sp>
      <p:sp>
        <p:nvSpPr>
          <p:cNvPr id="13" name="Text 10"/>
          <p:cNvSpPr/>
          <p:nvPr/>
        </p:nvSpPr>
        <p:spPr>
          <a:xfrm>
            <a:off x="7468433" y="4930259"/>
            <a:ext cx="2777133" cy="294918"/>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Define Key Metrics</a:t>
            </a:r>
            <a:endParaRPr lang="en-US" sz="1850" dirty="0"/>
          </a:p>
        </p:txBody>
      </p:sp>
      <p:sp>
        <p:nvSpPr>
          <p:cNvPr id="14" name="Text 11"/>
          <p:cNvSpPr/>
          <p:nvPr/>
        </p:nvSpPr>
        <p:spPr>
          <a:xfrm>
            <a:off x="7468433" y="5338405"/>
            <a:ext cx="6501289" cy="603885"/>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Identify the most important metrics to track for your specific application and business needs.</a:t>
            </a:r>
            <a:endParaRPr lang="en-US" sz="1450" dirty="0"/>
          </a:p>
        </p:txBody>
      </p:sp>
      <p:sp>
        <p:nvSpPr>
          <p:cNvPr id="15" name="Shape 12"/>
          <p:cNvSpPr/>
          <p:nvPr/>
        </p:nvSpPr>
        <p:spPr>
          <a:xfrm>
            <a:off x="6619696" y="6732865"/>
            <a:ext cx="660678" cy="22860"/>
          </a:xfrm>
          <a:prstGeom prst="roundRect">
            <a:avLst>
              <a:gd name="adj" fmla="val 346818"/>
            </a:avLst>
          </a:prstGeom>
          <a:solidFill>
            <a:srgbClr val="BCDBD4"/>
          </a:solidFill>
        </p:spPr>
      </p:sp>
      <p:sp>
        <p:nvSpPr>
          <p:cNvPr id="16" name="Shape 13"/>
          <p:cNvSpPr/>
          <p:nvPr/>
        </p:nvSpPr>
        <p:spPr>
          <a:xfrm>
            <a:off x="6217860" y="6532007"/>
            <a:ext cx="424696" cy="424696"/>
          </a:xfrm>
          <a:prstGeom prst="roundRect">
            <a:avLst>
              <a:gd name="adj" fmla="val 18668"/>
            </a:avLst>
          </a:prstGeom>
          <a:solidFill>
            <a:srgbClr val="D6F5EE"/>
          </a:solidFill>
          <a:ln w="7620">
            <a:solidFill>
              <a:srgbClr val="BCDBD4"/>
            </a:solidFill>
            <a:prstDash val="solid"/>
          </a:ln>
        </p:spPr>
      </p:sp>
      <p:sp>
        <p:nvSpPr>
          <p:cNvPr id="17" name="Text 14"/>
          <p:cNvSpPr/>
          <p:nvPr/>
        </p:nvSpPr>
        <p:spPr>
          <a:xfrm>
            <a:off x="6311444" y="6602730"/>
            <a:ext cx="237530" cy="283131"/>
          </a:xfrm>
          <a:prstGeom prst="rect">
            <a:avLst/>
          </a:prstGeom>
          <a:noFill/>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3</a:t>
            </a:r>
            <a:endParaRPr lang="en-US" sz="2200" dirty="0"/>
          </a:p>
        </p:txBody>
      </p:sp>
      <p:sp>
        <p:nvSpPr>
          <p:cNvPr id="18" name="Text 15"/>
          <p:cNvSpPr/>
          <p:nvPr/>
        </p:nvSpPr>
        <p:spPr>
          <a:xfrm>
            <a:off x="7468433" y="6508433"/>
            <a:ext cx="4527709" cy="294918"/>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Implement Distributed Tracing</a:t>
            </a:r>
            <a:endParaRPr lang="en-US" sz="1850" dirty="0"/>
          </a:p>
        </p:txBody>
      </p:sp>
      <p:sp>
        <p:nvSpPr>
          <p:cNvPr id="19" name="Text 16"/>
          <p:cNvSpPr/>
          <p:nvPr/>
        </p:nvSpPr>
        <p:spPr>
          <a:xfrm>
            <a:off x="7468433" y="6916579"/>
            <a:ext cx="6501289" cy="603885"/>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Integrate tracing capabilities into your application architecture to gain end-to-end visibility.</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918" y="628650"/>
            <a:ext cx="7720965" cy="2541270"/>
          </a:xfrm>
          <a:prstGeom prst="rect">
            <a:avLst/>
          </a:prstGeom>
          <a:noFill/>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The Future of Observability: Trends and Emerging Technologies</a:t>
            </a:r>
            <a:endParaRPr lang="en-US" sz="4000" dirty="0"/>
          </a:p>
        </p:txBody>
      </p:sp>
      <p:sp>
        <p:nvSpPr>
          <p:cNvPr id="4" name="Shape 1"/>
          <p:cNvSpPr/>
          <p:nvPr/>
        </p:nvSpPr>
        <p:spPr>
          <a:xfrm>
            <a:off x="6197918" y="3703439"/>
            <a:ext cx="457319" cy="457319"/>
          </a:xfrm>
          <a:prstGeom prst="roundRect">
            <a:avLst>
              <a:gd name="adj" fmla="val 18671"/>
            </a:avLst>
          </a:prstGeom>
          <a:solidFill>
            <a:srgbClr val="D6F5EE"/>
          </a:solidFill>
          <a:ln w="7620">
            <a:solidFill>
              <a:srgbClr val="BCDBD4"/>
            </a:solidFill>
            <a:prstDash val="solid"/>
          </a:ln>
        </p:spPr>
      </p:sp>
      <p:sp>
        <p:nvSpPr>
          <p:cNvPr id="5" name="Text 2"/>
          <p:cNvSpPr/>
          <p:nvPr/>
        </p:nvSpPr>
        <p:spPr>
          <a:xfrm>
            <a:off x="6347222" y="3779639"/>
            <a:ext cx="158591" cy="304919"/>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6" name="Text 3"/>
          <p:cNvSpPr/>
          <p:nvPr/>
        </p:nvSpPr>
        <p:spPr>
          <a:xfrm>
            <a:off x="6858476" y="3703439"/>
            <a:ext cx="3098363" cy="635079"/>
          </a:xfrm>
          <a:prstGeom prst="rect">
            <a:avLst/>
          </a:prstGeom>
          <a:noFill/>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AI-Powered Insights</a:t>
            </a:r>
            <a:endParaRPr lang="en-US" sz="2000" dirty="0"/>
          </a:p>
        </p:txBody>
      </p:sp>
      <p:sp>
        <p:nvSpPr>
          <p:cNvPr id="7" name="Text 4"/>
          <p:cNvSpPr/>
          <p:nvPr/>
        </p:nvSpPr>
        <p:spPr>
          <a:xfrm>
            <a:off x="6858476" y="4460438"/>
            <a:ext cx="3098363" cy="1301115"/>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Machine learning and artificial intelligence will enable more advanced anomaly detection and root cause analysis.</a:t>
            </a:r>
            <a:endParaRPr lang="en-US" sz="1600" dirty="0"/>
          </a:p>
        </p:txBody>
      </p:sp>
      <p:sp>
        <p:nvSpPr>
          <p:cNvPr id="8" name="Shape 5"/>
          <p:cNvSpPr/>
          <p:nvPr/>
        </p:nvSpPr>
        <p:spPr>
          <a:xfrm>
            <a:off x="10160079" y="3703439"/>
            <a:ext cx="457319" cy="457319"/>
          </a:xfrm>
          <a:prstGeom prst="roundRect">
            <a:avLst>
              <a:gd name="adj" fmla="val 18671"/>
            </a:avLst>
          </a:prstGeom>
          <a:solidFill>
            <a:srgbClr val="D6F5EE"/>
          </a:solidFill>
          <a:ln w="7620">
            <a:solidFill>
              <a:srgbClr val="BCDBD4"/>
            </a:solidFill>
            <a:prstDash val="solid"/>
          </a:ln>
        </p:spPr>
      </p:sp>
      <p:sp>
        <p:nvSpPr>
          <p:cNvPr id="9" name="Text 6"/>
          <p:cNvSpPr/>
          <p:nvPr/>
        </p:nvSpPr>
        <p:spPr>
          <a:xfrm>
            <a:off x="10261402" y="3779639"/>
            <a:ext cx="254556" cy="304919"/>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0" name="Text 7"/>
          <p:cNvSpPr/>
          <p:nvPr/>
        </p:nvSpPr>
        <p:spPr>
          <a:xfrm>
            <a:off x="10820638" y="3703439"/>
            <a:ext cx="3098363" cy="952619"/>
          </a:xfrm>
          <a:prstGeom prst="rect">
            <a:avLst/>
          </a:prstGeom>
          <a:noFill/>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Unified Observability Platforms</a:t>
            </a:r>
            <a:endParaRPr lang="en-US" sz="2000" dirty="0"/>
          </a:p>
        </p:txBody>
      </p:sp>
      <p:sp>
        <p:nvSpPr>
          <p:cNvPr id="11" name="Text 8"/>
          <p:cNvSpPr/>
          <p:nvPr/>
        </p:nvSpPr>
        <p:spPr>
          <a:xfrm>
            <a:off x="10820638" y="4777978"/>
            <a:ext cx="3098363" cy="1301115"/>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Integrated solutions will provide a centralized view of logs, metrics, and traces for holistic observability.</a:t>
            </a:r>
            <a:endParaRPr lang="en-US" sz="1600" dirty="0"/>
          </a:p>
        </p:txBody>
      </p:sp>
      <p:sp>
        <p:nvSpPr>
          <p:cNvPr id="12" name="Shape 9"/>
          <p:cNvSpPr/>
          <p:nvPr/>
        </p:nvSpPr>
        <p:spPr>
          <a:xfrm>
            <a:off x="6197918" y="6510933"/>
            <a:ext cx="457319" cy="457319"/>
          </a:xfrm>
          <a:prstGeom prst="roundRect">
            <a:avLst>
              <a:gd name="adj" fmla="val 18671"/>
            </a:avLst>
          </a:prstGeom>
          <a:solidFill>
            <a:srgbClr val="D6F5EE"/>
          </a:solidFill>
          <a:ln w="7620">
            <a:solidFill>
              <a:srgbClr val="BCDBD4"/>
            </a:solidFill>
            <a:prstDash val="solid"/>
          </a:ln>
        </p:spPr>
      </p:sp>
      <p:sp>
        <p:nvSpPr>
          <p:cNvPr id="13" name="Text 10"/>
          <p:cNvSpPr/>
          <p:nvPr/>
        </p:nvSpPr>
        <p:spPr>
          <a:xfrm>
            <a:off x="6298644" y="6587133"/>
            <a:ext cx="255746" cy="304919"/>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4" name="Text 11"/>
          <p:cNvSpPr/>
          <p:nvPr/>
        </p:nvSpPr>
        <p:spPr>
          <a:xfrm>
            <a:off x="6858476" y="6510933"/>
            <a:ext cx="4482941" cy="317540"/>
          </a:xfrm>
          <a:prstGeom prst="rect">
            <a:avLst/>
          </a:prstGeom>
          <a:noFill/>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Edge Computing Monitoring</a:t>
            </a:r>
            <a:endParaRPr lang="en-US" sz="2000" dirty="0"/>
          </a:p>
        </p:txBody>
      </p:sp>
      <p:sp>
        <p:nvSpPr>
          <p:cNvPr id="15" name="Text 12"/>
          <p:cNvSpPr/>
          <p:nvPr/>
        </p:nvSpPr>
        <p:spPr>
          <a:xfrm>
            <a:off x="6858476" y="6950393"/>
            <a:ext cx="7060406" cy="650558"/>
          </a:xfrm>
          <a:prstGeom prst="rect">
            <a:avLst/>
          </a:prstGeom>
          <a:noFill/>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Observability will extend to the edge, enabling visibility into IoT devices and decentralized infrastructure.</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1754" y="712470"/>
            <a:ext cx="7740491" cy="4323755"/>
          </a:xfrm>
          <a:prstGeom prst="rect">
            <a:avLst/>
          </a:prstGeom>
          <a:noFill/>
        </p:spPr>
        <p:txBody>
          <a:bodyPr wrap="square" lIns="0" tIns="0" rIns="0" bIns="0" rtlCol="0" anchor="t"/>
          <a:lstStyle/>
          <a:p>
            <a:pPr marL="0" indent="0">
              <a:lnSpc>
                <a:spcPts val="6800"/>
              </a:lnSpc>
              <a:buNone/>
            </a:pPr>
            <a:r>
              <a:rPr lang="en-US" sz="5400" b="1" dirty="0">
                <a:solidFill>
                  <a:srgbClr val="333F70"/>
                </a:solidFill>
                <a:latin typeface="Unbounded Bold" pitchFamily="34" charset="0"/>
                <a:ea typeface="Unbounded Bold" pitchFamily="34" charset="-122"/>
                <a:cs typeface="Unbounded Bold" pitchFamily="34" charset="-120"/>
              </a:rPr>
              <a:t>Distributed Tracing: Unlocking the Power of Observability</a:t>
            </a:r>
            <a:endParaRPr lang="en-US" sz="5400" dirty="0"/>
          </a:p>
        </p:txBody>
      </p:sp>
      <p:sp>
        <p:nvSpPr>
          <p:cNvPr id="4" name="Text 1"/>
          <p:cNvSpPr/>
          <p:nvPr/>
        </p:nvSpPr>
        <p:spPr>
          <a:xfrm>
            <a:off x="701754" y="5336977"/>
            <a:ext cx="7740491" cy="1603772"/>
          </a:xfrm>
          <a:prstGeom prst="rect">
            <a:avLst/>
          </a:prstGeom>
          <a:noFill/>
        </p:spPr>
        <p:txBody>
          <a:bodyPr wrap="square" lIns="0" tIns="0" rIns="0" bIns="0" rtlCol="0" anchor="t"/>
          <a:lstStyle/>
          <a:p>
            <a:pPr marL="0" indent="0">
              <a:lnSpc>
                <a:spcPts val="2500"/>
              </a:lnSpc>
              <a:buNone/>
            </a:pPr>
            <a:r>
              <a:rPr lang="en-US" sz="1550" dirty="0">
                <a:solidFill>
                  <a:srgbClr val="333F70"/>
                </a:solidFill>
                <a:latin typeface="Open Sans" pitchFamily="34" charset="0"/>
                <a:ea typeface="Open Sans" pitchFamily="34" charset="-122"/>
                <a:cs typeface="Open Sans" pitchFamily="34" charset="-120"/>
              </a:rPr>
              <a:t>In today's world of complex, cloud-native applications and microservices architectures, understanding the behavior and performance of your systems has become increasingly challenging. Distributed tracing emerges as a powerful tool to tackle this complexity, providing a comprehensive view of your distributed applications and enabling deep observability into your systems.</a:t>
            </a:r>
            <a:endParaRPr lang="en-US" sz="1550" dirty="0"/>
          </a:p>
        </p:txBody>
      </p:sp>
      <p:sp>
        <p:nvSpPr>
          <p:cNvPr id="5" name="Shape 2"/>
          <p:cNvSpPr/>
          <p:nvPr/>
        </p:nvSpPr>
        <p:spPr>
          <a:xfrm>
            <a:off x="701754" y="7181255"/>
            <a:ext cx="320754" cy="320754"/>
          </a:xfrm>
          <a:prstGeom prst="roundRect">
            <a:avLst>
              <a:gd name="adj" fmla="val 28504978"/>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58070"/>
          </a:xfrm>
          <a:prstGeom prst="rect">
            <a:avLst/>
          </a:prstGeom>
        </p:spPr>
      </p:pic>
      <p:sp>
        <p:nvSpPr>
          <p:cNvPr id="3" name="Text 0"/>
          <p:cNvSpPr/>
          <p:nvPr/>
        </p:nvSpPr>
        <p:spPr>
          <a:xfrm>
            <a:off x="744260" y="3411974"/>
            <a:ext cx="8345091" cy="664488"/>
          </a:xfrm>
          <a:prstGeom prst="rect">
            <a:avLst/>
          </a:prstGeom>
          <a:noFill/>
        </p:spPr>
        <p:txBody>
          <a:bodyPr wrap="none" lIns="0" tIns="0" rIns="0" bIns="0" rtlCol="0" anchor="t"/>
          <a:lstStyle/>
          <a:p>
            <a:pPr marL="0" indent="0">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What is Open Telemetry?</a:t>
            </a:r>
            <a:endParaRPr lang="en-US" sz="4150" dirty="0"/>
          </a:p>
        </p:txBody>
      </p:sp>
      <p:sp>
        <p:nvSpPr>
          <p:cNvPr id="4" name="Shape 1"/>
          <p:cNvSpPr/>
          <p:nvPr/>
        </p:nvSpPr>
        <p:spPr>
          <a:xfrm>
            <a:off x="744260" y="4634627"/>
            <a:ext cx="478393" cy="478393"/>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900470" y="4714280"/>
            <a:ext cx="165973" cy="318968"/>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6" name="Text 3"/>
          <p:cNvSpPr/>
          <p:nvPr/>
        </p:nvSpPr>
        <p:spPr>
          <a:xfrm>
            <a:off x="1435298" y="4634627"/>
            <a:ext cx="3547824" cy="664607"/>
          </a:xfrm>
          <a:prstGeom prst="rect">
            <a:avLst/>
          </a:prstGeom>
          <a:noFill/>
        </p:spPr>
        <p:txBody>
          <a:bodyPr wrap="squar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Observability Standard</a:t>
            </a:r>
            <a:endParaRPr lang="en-US" sz="2050" dirty="0"/>
          </a:p>
        </p:txBody>
      </p:sp>
      <p:sp>
        <p:nvSpPr>
          <p:cNvPr id="7" name="Text 4"/>
          <p:cNvSpPr/>
          <p:nvPr/>
        </p:nvSpPr>
        <p:spPr>
          <a:xfrm>
            <a:off x="1435298" y="5426750"/>
            <a:ext cx="3547824" cy="2040969"/>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Open Telemetry is a vendor-neutral observability framework that provides a standardized way to collect, process, and export telemetry data from applications and infrastructure.</a:t>
            </a:r>
            <a:endParaRPr lang="en-US" sz="1650" dirty="0"/>
          </a:p>
        </p:txBody>
      </p:sp>
      <p:sp>
        <p:nvSpPr>
          <p:cNvPr id="8" name="Shape 5"/>
          <p:cNvSpPr/>
          <p:nvPr/>
        </p:nvSpPr>
        <p:spPr>
          <a:xfrm>
            <a:off x="5195768" y="4634627"/>
            <a:ext cx="478393" cy="478393"/>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5301734" y="4714280"/>
            <a:ext cx="266343" cy="318968"/>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0" name="Text 7"/>
          <p:cNvSpPr/>
          <p:nvPr/>
        </p:nvSpPr>
        <p:spPr>
          <a:xfrm>
            <a:off x="5886807" y="4634627"/>
            <a:ext cx="2905720" cy="332303"/>
          </a:xfrm>
          <a:prstGeom prst="rect">
            <a:avLst/>
          </a:prstGeom>
          <a:noFill/>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Unified Approach</a:t>
            </a:r>
            <a:endParaRPr lang="en-US" sz="2050" dirty="0"/>
          </a:p>
        </p:txBody>
      </p:sp>
      <p:sp>
        <p:nvSpPr>
          <p:cNvPr id="11" name="Text 8"/>
          <p:cNvSpPr/>
          <p:nvPr/>
        </p:nvSpPr>
        <p:spPr>
          <a:xfrm>
            <a:off x="5886807" y="5094446"/>
            <a:ext cx="3547824" cy="2381131"/>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By providing a unified set of APIs, SDKs, and data formats, Open Telemetry simplifies the complex landscape of observability tools and enables organizations to seamlessly integrate data from different sources.</a:t>
            </a:r>
            <a:endParaRPr lang="en-US" sz="1650" dirty="0"/>
          </a:p>
        </p:txBody>
      </p:sp>
      <p:sp>
        <p:nvSpPr>
          <p:cNvPr id="12" name="Shape 9"/>
          <p:cNvSpPr/>
          <p:nvPr/>
        </p:nvSpPr>
        <p:spPr>
          <a:xfrm>
            <a:off x="9647277" y="4634627"/>
            <a:ext cx="478393" cy="478393"/>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9752648" y="4714280"/>
            <a:ext cx="267653" cy="318968"/>
          </a:xfrm>
          <a:prstGeom prst="rect">
            <a:avLst/>
          </a:prstGeom>
          <a:noFill/>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4" name="Text 11"/>
          <p:cNvSpPr/>
          <p:nvPr/>
        </p:nvSpPr>
        <p:spPr>
          <a:xfrm>
            <a:off x="10338316" y="4634627"/>
            <a:ext cx="2821543" cy="332303"/>
          </a:xfrm>
          <a:prstGeom prst="rect">
            <a:avLst/>
          </a:prstGeom>
          <a:noFill/>
        </p:spPr>
        <p:txBody>
          <a:bodyPr wrap="none" lIns="0" tIns="0" rIns="0" bIns="0" rtlCol="0" anchor="t"/>
          <a:lstStyle/>
          <a:p>
            <a:pPr marL="0" indent="0">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Polyglot Support</a:t>
            </a:r>
            <a:endParaRPr lang="en-US" sz="2050" dirty="0"/>
          </a:p>
        </p:txBody>
      </p:sp>
      <p:sp>
        <p:nvSpPr>
          <p:cNvPr id="15" name="Text 12"/>
          <p:cNvSpPr/>
          <p:nvPr/>
        </p:nvSpPr>
        <p:spPr>
          <a:xfrm>
            <a:off x="10338316" y="5094446"/>
            <a:ext cx="3547824" cy="2040969"/>
          </a:xfrm>
          <a:prstGeom prst="rect">
            <a:avLst/>
          </a:prstGeom>
          <a:noFill/>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Open Telemetry supports a wide range of programming languages, including Java, Python, Go, Node.js, .NET, and more, making it easy to instrument applications across the technology stack.</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3063" y="546497"/>
            <a:ext cx="7757874" cy="1237536"/>
          </a:xfrm>
          <a:prstGeom prst="rect">
            <a:avLst/>
          </a:prstGeom>
          <a:noFill/>
        </p:spPr>
        <p:txBody>
          <a:bodyPr wrap="square" lIns="0" tIns="0" rIns="0" bIns="0" rtlCol="0" anchor="t"/>
          <a:lstStyle/>
          <a:p>
            <a:pPr marL="0" indent="0">
              <a:lnSpc>
                <a:spcPts val="4850"/>
              </a:lnSpc>
              <a:buNone/>
            </a:pPr>
            <a:r>
              <a:rPr lang="en-US" sz="3850" b="1" dirty="0">
                <a:solidFill>
                  <a:srgbClr val="333F70"/>
                </a:solidFill>
                <a:latin typeface="Unbounded Bold" pitchFamily="34" charset="0"/>
                <a:ea typeface="Unbounded Bold" pitchFamily="34" charset="-122"/>
                <a:cs typeface="Unbounded Bold" pitchFamily="34" charset="-120"/>
              </a:rPr>
              <a:t>What is Distributed Tracing?</a:t>
            </a:r>
            <a:endParaRPr lang="en-US" sz="3850" dirty="0"/>
          </a:p>
        </p:txBody>
      </p:sp>
      <p:sp>
        <p:nvSpPr>
          <p:cNvPr id="4" name="Shape 1"/>
          <p:cNvSpPr/>
          <p:nvPr/>
        </p:nvSpPr>
        <p:spPr>
          <a:xfrm>
            <a:off x="693063" y="2303740"/>
            <a:ext cx="445532" cy="44553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838557" y="2377916"/>
            <a:ext cx="154424" cy="297061"/>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6" name="Text 3"/>
          <p:cNvSpPr/>
          <p:nvPr/>
        </p:nvSpPr>
        <p:spPr>
          <a:xfrm>
            <a:off x="1336596" y="2303740"/>
            <a:ext cx="3136463" cy="618649"/>
          </a:xfrm>
          <a:prstGeom prst="rect">
            <a:avLst/>
          </a:prstGeom>
          <a:noFill/>
        </p:spPr>
        <p:txBody>
          <a:bodyPr wrap="squar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Tracking Requests Across Services</a:t>
            </a:r>
            <a:endParaRPr lang="en-US" sz="1900" dirty="0"/>
          </a:p>
        </p:txBody>
      </p:sp>
      <p:sp>
        <p:nvSpPr>
          <p:cNvPr id="7" name="Text 4"/>
          <p:cNvSpPr/>
          <p:nvPr/>
        </p:nvSpPr>
        <p:spPr>
          <a:xfrm>
            <a:off x="1336596" y="3041094"/>
            <a:ext cx="3136463" cy="1900238"/>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Distributed tracing is a technique that allows you to follow a request as it flows through a distributed system, across multiple services, databases, and other components.</a:t>
            </a:r>
            <a:endParaRPr lang="en-US" sz="1550" dirty="0"/>
          </a:p>
        </p:txBody>
      </p:sp>
      <p:sp>
        <p:nvSpPr>
          <p:cNvPr id="8" name="Shape 5"/>
          <p:cNvSpPr/>
          <p:nvPr/>
        </p:nvSpPr>
        <p:spPr>
          <a:xfrm>
            <a:off x="4671060" y="2303740"/>
            <a:ext cx="445532" cy="445532"/>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4769763" y="2377916"/>
            <a:ext cx="248007" cy="297061"/>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10" name="Text 7"/>
          <p:cNvSpPr/>
          <p:nvPr/>
        </p:nvSpPr>
        <p:spPr>
          <a:xfrm>
            <a:off x="5314593" y="2303740"/>
            <a:ext cx="3136463" cy="927973"/>
          </a:xfrm>
          <a:prstGeom prst="rect">
            <a:avLst/>
          </a:prstGeom>
          <a:noFill/>
        </p:spPr>
        <p:txBody>
          <a:bodyPr wrap="squar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Providing Contextual Information</a:t>
            </a:r>
            <a:endParaRPr lang="en-US" sz="1900" dirty="0"/>
          </a:p>
        </p:txBody>
      </p:sp>
      <p:sp>
        <p:nvSpPr>
          <p:cNvPr id="11" name="Text 8"/>
          <p:cNvSpPr/>
          <p:nvPr/>
        </p:nvSpPr>
        <p:spPr>
          <a:xfrm>
            <a:off x="5314593" y="3350419"/>
            <a:ext cx="3136463" cy="2216944"/>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By capturing metadata about each step of the request, distributed tracing provides valuable context about the execution of the request, including timing, errors, and other relevant details.</a:t>
            </a:r>
            <a:endParaRPr lang="en-US" sz="1550" dirty="0"/>
          </a:p>
        </p:txBody>
      </p:sp>
      <p:sp>
        <p:nvSpPr>
          <p:cNvPr id="12" name="Shape 9"/>
          <p:cNvSpPr/>
          <p:nvPr/>
        </p:nvSpPr>
        <p:spPr>
          <a:xfrm>
            <a:off x="693063" y="5988129"/>
            <a:ext cx="445532" cy="445532"/>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791170" y="6062305"/>
            <a:ext cx="249198" cy="297061"/>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4" name="Text 11"/>
          <p:cNvSpPr/>
          <p:nvPr/>
        </p:nvSpPr>
        <p:spPr>
          <a:xfrm>
            <a:off x="1336596" y="5988129"/>
            <a:ext cx="3515082" cy="309324"/>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Enabling Observability</a:t>
            </a:r>
            <a:endParaRPr lang="en-US" sz="1900" dirty="0"/>
          </a:p>
        </p:txBody>
      </p:sp>
      <p:sp>
        <p:nvSpPr>
          <p:cNvPr id="15" name="Text 12"/>
          <p:cNvSpPr/>
          <p:nvPr/>
        </p:nvSpPr>
        <p:spPr>
          <a:xfrm>
            <a:off x="1336596" y="6416159"/>
            <a:ext cx="7114342" cy="1266825"/>
          </a:xfrm>
          <a:prstGeom prst="rect">
            <a:avLst/>
          </a:prstGeom>
          <a:noFill/>
        </p:spPr>
        <p:txBody>
          <a:bodyPr wrap="square" lIns="0" tIns="0" rIns="0" bIns="0" rtlCol="0" anchor="t"/>
          <a:lstStyle/>
          <a:p>
            <a:pPr marL="0" indent="0">
              <a:lnSpc>
                <a:spcPts val="2450"/>
              </a:lnSpc>
              <a:buNone/>
            </a:pPr>
            <a:r>
              <a:rPr lang="en-US" sz="1550" dirty="0">
                <a:solidFill>
                  <a:srgbClr val="333F70"/>
                </a:solidFill>
                <a:latin typeface="Open Sans" pitchFamily="34" charset="0"/>
                <a:ea typeface="Open Sans" pitchFamily="34" charset="-122"/>
                <a:cs typeface="Open Sans" pitchFamily="34" charset="-120"/>
              </a:rPr>
              <a:t>This contextual information gleaned from distributed tracing empowers developers and operations teams to achieve a deeper understanding of their systems, identifying performance bottlenecks, debugging issues, and optimizing application behavior.</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The Challenges of Microservices and Distributed Systems</a:t>
            </a:r>
            <a:endParaRPr lang="en-US" sz="4450" dirty="0"/>
          </a:p>
        </p:txBody>
      </p:sp>
      <p:sp>
        <p:nvSpPr>
          <p:cNvPr id="3" name="Text 1"/>
          <p:cNvSpPr/>
          <p:nvPr/>
        </p:nvSpPr>
        <p:spPr>
          <a:xfrm>
            <a:off x="793790" y="3444240"/>
            <a:ext cx="3887629"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Increased Complexity</a:t>
            </a:r>
            <a:endParaRPr lang="en-US" sz="2200" dirty="0"/>
          </a:p>
        </p:txBody>
      </p:sp>
      <p:sp>
        <p:nvSpPr>
          <p:cNvPr id="4" name="Text 2"/>
          <p:cNvSpPr/>
          <p:nvPr/>
        </p:nvSpPr>
        <p:spPr>
          <a:xfrm>
            <a:off x="793790" y="4025384"/>
            <a:ext cx="3978116" cy="2177415"/>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As applications are broken down into smaller, independently deployable services, the overall system complexity increases exponentially, making it challenging to understand the end-to-end flow of a request.</a:t>
            </a:r>
            <a:endParaRPr lang="en-US" sz="1750" dirty="0"/>
          </a:p>
        </p:txBody>
      </p:sp>
      <p:sp>
        <p:nvSpPr>
          <p:cNvPr id="5" name="Text 3"/>
          <p:cNvSpPr/>
          <p:nvPr/>
        </p:nvSpPr>
        <p:spPr>
          <a:xfrm>
            <a:off x="5332928" y="3444240"/>
            <a:ext cx="2928699"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Lack of Visibility</a:t>
            </a:r>
            <a:endParaRPr lang="en-US" sz="2200" dirty="0"/>
          </a:p>
        </p:txBody>
      </p:sp>
      <p:sp>
        <p:nvSpPr>
          <p:cNvPr id="6" name="Text 4"/>
          <p:cNvSpPr/>
          <p:nvPr/>
        </p:nvSpPr>
        <p:spPr>
          <a:xfrm>
            <a:off x="5332928" y="4025384"/>
            <a:ext cx="3978116"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Traditional monitoring tools often fall short in providing visibility into the intricate interactions between services, leaving teams struggling to pinpoint the root cause of issues.</a:t>
            </a:r>
            <a:endParaRPr lang="en-US" sz="1750" dirty="0"/>
          </a:p>
        </p:txBody>
      </p:sp>
      <p:sp>
        <p:nvSpPr>
          <p:cNvPr id="7" name="Text 5"/>
          <p:cNvSpPr/>
          <p:nvPr/>
        </p:nvSpPr>
        <p:spPr>
          <a:xfrm>
            <a:off x="9872067" y="3444240"/>
            <a:ext cx="3975497"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Debugging Difficulties</a:t>
            </a:r>
            <a:endParaRPr lang="en-US" sz="2200" dirty="0"/>
          </a:p>
        </p:txBody>
      </p:sp>
      <p:sp>
        <p:nvSpPr>
          <p:cNvPr id="8" name="Text 6"/>
          <p:cNvSpPr/>
          <p:nvPr/>
        </p:nvSpPr>
        <p:spPr>
          <a:xfrm>
            <a:off x="9872067" y="4025384"/>
            <a:ext cx="3978116" cy="254031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When a problem arises, teams are faced with the daunting task of sifting through logs and traces from multiple services to identify the source of the issue, a process that can be time-consuming and inefficient.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3026" y="852607"/>
            <a:ext cx="7890748" cy="1118711"/>
          </a:xfrm>
          <a:prstGeom prst="rect">
            <a:avLst/>
          </a:prstGeom>
          <a:noFill/>
        </p:spPr>
        <p:txBody>
          <a:bodyPr wrap="square" lIns="0" tIns="0" rIns="0" bIns="0" rtlCol="0" anchor="t"/>
          <a:lstStyle/>
          <a:p>
            <a:pPr marL="0" indent="0">
              <a:lnSpc>
                <a:spcPts val="4400"/>
              </a:lnSpc>
              <a:buNone/>
            </a:pPr>
            <a:r>
              <a:rPr lang="en-US" sz="3500" b="1" dirty="0">
                <a:solidFill>
                  <a:srgbClr val="333F70"/>
                </a:solidFill>
                <a:latin typeface="Unbounded Bold" pitchFamily="34" charset="0"/>
                <a:ea typeface="Unbounded Bold" pitchFamily="34" charset="-122"/>
                <a:cs typeface="Unbounded Bold" pitchFamily="34" charset="-120"/>
              </a:rPr>
              <a:t>Key Benefits of Distributed Tracing</a:t>
            </a:r>
            <a:endParaRPr lang="en-US" sz="3500" dirty="0"/>
          </a:p>
        </p:txBody>
      </p:sp>
      <p:sp>
        <p:nvSpPr>
          <p:cNvPr id="4" name="Shape 1"/>
          <p:cNvSpPr/>
          <p:nvPr/>
        </p:nvSpPr>
        <p:spPr>
          <a:xfrm>
            <a:off x="6113026" y="2239804"/>
            <a:ext cx="3855958" cy="2479119"/>
          </a:xfrm>
          <a:prstGeom prst="roundRect">
            <a:avLst>
              <a:gd name="adj" fmla="val 3033"/>
            </a:avLst>
          </a:prstGeom>
          <a:solidFill>
            <a:srgbClr val="D6F5EE"/>
          </a:solidFill>
          <a:ln w="7620">
            <a:solidFill>
              <a:srgbClr val="BCDBD4"/>
            </a:solidFill>
            <a:prstDash val="solid"/>
          </a:ln>
        </p:spPr>
      </p:sp>
      <p:sp>
        <p:nvSpPr>
          <p:cNvPr id="5" name="Text 2"/>
          <p:cNvSpPr/>
          <p:nvPr/>
        </p:nvSpPr>
        <p:spPr>
          <a:xfrm>
            <a:off x="6299597" y="2426375"/>
            <a:ext cx="3290530" cy="279797"/>
          </a:xfrm>
          <a:prstGeom prst="rect">
            <a:avLst/>
          </a:prstGeom>
          <a:noFill/>
        </p:spPr>
        <p:txBody>
          <a:bodyPr wrap="none" lIns="0" tIns="0" rIns="0" bIns="0" rtlCol="0" anchor="t"/>
          <a:lstStyle/>
          <a:p>
            <a:pPr marL="0" indent="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Improved Observability</a:t>
            </a:r>
            <a:endParaRPr lang="en-US" sz="1750" dirty="0"/>
          </a:p>
        </p:txBody>
      </p:sp>
      <p:sp>
        <p:nvSpPr>
          <p:cNvPr id="6" name="Text 3"/>
          <p:cNvSpPr/>
          <p:nvPr/>
        </p:nvSpPr>
        <p:spPr>
          <a:xfrm>
            <a:off x="6299597" y="2813566"/>
            <a:ext cx="3482816" cy="1718786"/>
          </a:xfrm>
          <a:prstGeom prst="rect">
            <a:avLst/>
          </a:prstGeom>
          <a:noFill/>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Distributed tracing provides a comprehensive view of your distributed application, enabling you to understand the behavior and performance of your systems in a way that traditional monitoring tools cannot.</a:t>
            </a:r>
            <a:endParaRPr lang="en-US" sz="1400" dirty="0"/>
          </a:p>
        </p:txBody>
      </p:sp>
      <p:sp>
        <p:nvSpPr>
          <p:cNvPr id="7" name="Shape 4"/>
          <p:cNvSpPr/>
          <p:nvPr/>
        </p:nvSpPr>
        <p:spPr>
          <a:xfrm>
            <a:off x="10147935" y="2239804"/>
            <a:ext cx="3855958" cy="2479119"/>
          </a:xfrm>
          <a:prstGeom prst="roundRect">
            <a:avLst>
              <a:gd name="adj" fmla="val 3033"/>
            </a:avLst>
          </a:prstGeom>
          <a:solidFill>
            <a:srgbClr val="D6F5EE"/>
          </a:solidFill>
          <a:ln w="7620">
            <a:solidFill>
              <a:srgbClr val="BCDBD4"/>
            </a:solidFill>
            <a:prstDash val="solid"/>
          </a:ln>
        </p:spPr>
      </p:sp>
      <p:sp>
        <p:nvSpPr>
          <p:cNvPr id="8" name="Text 5"/>
          <p:cNvSpPr/>
          <p:nvPr/>
        </p:nvSpPr>
        <p:spPr>
          <a:xfrm>
            <a:off x="10334506" y="2426375"/>
            <a:ext cx="3298508" cy="279797"/>
          </a:xfrm>
          <a:prstGeom prst="rect">
            <a:avLst/>
          </a:prstGeom>
          <a:noFill/>
        </p:spPr>
        <p:txBody>
          <a:bodyPr wrap="none" lIns="0" tIns="0" rIns="0" bIns="0" rtlCol="0" anchor="t"/>
          <a:lstStyle/>
          <a:p>
            <a:pPr marL="0" indent="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Faster Troubleshooting</a:t>
            </a:r>
            <a:endParaRPr lang="en-US" sz="1750" dirty="0"/>
          </a:p>
        </p:txBody>
      </p:sp>
      <p:sp>
        <p:nvSpPr>
          <p:cNvPr id="9" name="Text 6"/>
          <p:cNvSpPr/>
          <p:nvPr/>
        </p:nvSpPr>
        <p:spPr>
          <a:xfrm>
            <a:off x="10334506" y="2813566"/>
            <a:ext cx="3482816" cy="1145858"/>
          </a:xfrm>
          <a:prstGeom prst="rect">
            <a:avLst/>
          </a:prstGeom>
          <a:noFill/>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By tracing the path of a request through your services, you can quickly identify the source of an issue, pinpoint bottlenecks, and resolve problems more efficiently.</a:t>
            </a:r>
            <a:endParaRPr lang="en-US" sz="1400" dirty="0"/>
          </a:p>
        </p:txBody>
      </p:sp>
      <p:sp>
        <p:nvSpPr>
          <p:cNvPr id="10" name="Shape 7"/>
          <p:cNvSpPr/>
          <p:nvPr/>
        </p:nvSpPr>
        <p:spPr>
          <a:xfrm>
            <a:off x="6113026" y="4897874"/>
            <a:ext cx="3855958" cy="2479119"/>
          </a:xfrm>
          <a:prstGeom prst="roundRect">
            <a:avLst>
              <a:gd name="adj" fmla="val 3033"/>
            </a:avLst>
          </a:prstGeom>
          <a:solidFill>
            <a:srgbClr val="D6F5EE"/>
          </a:solidFill>
          <a:ln w="7620">
            <a:solidFill>
              <a:srgbClr val="BCDBD4"/>
            </a:solidFill>
            <a:prstDash val="solid"/>
          </a:ln>
        </p:spPr>
      </p:sp>
      <p:sp>
        <p:nvSpPr>
          <p:cNvPr id="11" name="Text 8"/>
          <p:cNvSpPr/>
          <p:nvPr/>
        </p:nvSpPr>
        <p:spPr>
          <a:xfrm>
            <a:off x="6299597" y="5084445"/>
            <a:ext cx="3398282" cy="279797"/>
          </a:xfrm>
          <a:prstGeom prst="rect">
            <a:avLst/>
          </a:prstGeom>
          <a:noFill/>
        </p:spPr>
        <p:txBody>
          <a:bodyPr wrap="none" lIns="0" tIns="0" rIns="0" bIns="0" rtlCol="0" anchor="t"/>
          <a:lstStyle/>
          <a:p>
            <a:pPr marL="0" indent="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Enhanced Collaboration</a:t>
            </a:r>
            <a:endParaRPr lang="en-US" sz="1750" dirty="0"/>
          </a:p>
        </p:txBody>
      </p:sp>
      <p:sp>
        <p:nvSpPr>
          <p:cNvPr id="12" name="Text 9"/>
          <p:cNvSpPr/>
          <p:nvPr/>
        </p:nvSpPr>
        <p:spPr>
          <a:xfrm>
            <a:off x="6299597" y="5471636"/>
            <a:ext cx="3482816" cy="1718786"/>
          </a:xfrm>
          <a:prstGeom prst="rect">
            <a:avLst/>
          </a:prstGeom>
          <a:noFill/>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Distributed tracing data can be shared across teams, fostering collaboration and enabling a shared understanding of the application's behavior, leading to improved decision-making and better overall system performance.</a:t>
            </a:r>
            <a:endParaRPr lang="en-US" sz="1400" dirty="0"/>
          </a:p>
        </p:txBody>
      </p:sp>
      <p:sp>
        <p:nvSpPr>
          <p:cNvPr id="13" name="Shape 10"/>
          <p:cNvSpPr/>
          <p:nvPr/>
        </p:nvSpPr>
        <p:spPr>
          <a:xfrm>
            <a:off x="10147935" y="4897874"/>
            <a:ext cx="3855958" cy="2479119"/>
          </a:xfrm>
          <a:prstGeom prst="roundRect">
            <a:avLst>
              <a:gd name="adj" fmla="val 3033"/>
            </a:avLst>
          </a:prstGeom>
          <a:solidFill>
            <a:srgbClr val="D6F5EE"/>
          </a:solidFill>
          <a:ln w="7620">
            <a:solidFill>
              <a:srgbClr val="BCDBD4"/>
            </a:solidFill>
            <a:prstDash val="solid"/>
          </a:ln>
        </p:spPr>
      </p:sp>
      <p:sp>
        <p:nvSpPr>
          <p:cNvPr id="14" name="Text 11"/>
          <p:cNvSpPr/>
          <p:nvPr/>
        </p:nvSpPr>
        <p:spPr>
          <a:xfrm>
            <a:off x="10334506" y="5084445"/>
            <a:ext cx="3482816" cy="559594"/>
          </a:xfrm>
          <a:prstGeom prst="rect">
            <a:avLst/>
          </a:prstGeom>
          <a:noFill/>
        </p:spPr>
        <p:txBody>
          <a:bodyPr wrap="square" lIns="0" tIns="0" rIns="0" bIns="0" rtlCol="0" anchor="t"/>
          <a:lstStyle/>
          <a:p>
            <a:pPr marL="0" indent="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Optimization Opportunities</a:t>
            </a:r>
            <a:endParaRPr lang="en-US" sz="1750" dirty="0"/>
          </a:p>
        </p:txBody>
      </p:sp>
      <p:sp>
        <p:nvSpPr>
          <p:cNvPr id="15" name="Text 12"/>
          <p:cNvSpPr/>
          <p:nvPr/>
        </p:nvSpPr>
        <p:spPr>
          <a:xfrm>
            <a:off x="10334506" y="5751433"/>
            <a:ext cx="3482816" cy="1432322"/>
          </a:xfrm>
          <a:prstGeom prst="rect">
            <a:avLst/>
          </a:prstGeom>
          <a:noFill/>
        </p:spPr>
        <p:txBody>
          <a:bodyPr wrap="square" lIns="0" tIns="0" rIns="0" bIns="0" rtlCol="0" anchor="t"/>
          <a:lstStyle/>
          <a:p>
            <a:pPr marL="0" indent="0">
              <a:lnSpc>
                <a:spcPts val="2250"/>
              </a:lnSpc>
              <a:buNone/>
            </a:pPr>
            <a:r>
              <a:rPr lang="en-US" sz="1400" dirty="0">
                <a:solidFill>
                  <a:srgbClr val="333F70"/>
                </a:solidFill>
                <a:latin typeface="Open Sans" pitchFamily="34" charset="0"/>
                <a:ea typeface="Open Sans" pitchFamily="34" charset="-122"/>
                <a:cs typeface="Open Sans" pitchFamily="34" charset="-120"/>
              </a:rPr>
              <a:t>Analyzing distributed tracing data can uncover optimization opportunities, helping you identify areas for improvement and drive performance enhancements across your application.</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683657" y="537210"/>
            <a:ext cx="7776686" cy="1220867"/>
          </a:xfrm>
          <a:prstGeom prst="rect">
            <a:avLst/>
          </a:prstGeom>
          <a:noFill/>
        </p:spPr>
        <p:txBody>
          <a:bodyPr wrap="square" lIns="0" tIns="0" rIns="0" bIns="0" rtlCol="0" anchor="t"/>
          <a:lstStyle/>
          <a:p>
            <a:pPr marL="0" indent="0">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How Distributed Tracing Works</a:t>
            </a:r>
            <a:endParaRPr lang="en-US" sz="3800" dirty="0"/>
          </a:p>
        </p:txBody>
      </p:sp>
      <p:sp>
        <p:nvSpPr>
          <p:cNvPr id="4" name="Shape 1"/>
          <p:cNvSpPr/>
          <p:nvPr/>
        </p:nvSpPr>
        <p:spPr>
          <a:xfrm>
            <a:off x="965240" y="2051090"/>
            <a:ext cx="22860" cy="5641896"/>
          </a:xfrm>
          <a:prstGeom prst="roundRect">
            <a:avLst>
              <a:gd name="adj" fmla="val 358918"/>
            </a:avLst>
          </a:prstGeom>
          <a:solidFill>
            <a:srgbClr val="BCDBD4"/>
          </a:solidFill>
        </p:spPr>
      </p:sp>
      <p:sp>
        <p:nvSpPr>
          <p:cNvPr id="5" name="Shape 2"/>
          <p:cNvSpPr/>
          <p:nvPr/>
        </p:nvSpPr>
        <p:spPr>
          <a:xfrm>
            <a:off x="1173540" y="2479000"/>
            <a:ext cx="683657" cy="22860"/>
          </a:xfrm>
          <a:prstGeom prst="roundRect">
            <a:avLst>
              <a:gd name="adj" fmla="val 358918"/>
            </a:avLst>
          </a:prstGeom>
          <a:solidFill>
            <a:srgbClr val="BCDBD4"/>
          </a:solidFill>
        </p:spPr>
      </p:sp>
      <p:sp>
        <p:nvSpPr>
          <p:cNvPr id="6" name="Shape 3"/>
          <p:cNvSpPr/>
          <p:nvPr/>
        </p:nvSpPr>
        <p:spPr>
          <a:xfrm>
            <a:off x="756940" y="2270760"/>
            <a:ext cx="439460" cy="439460"/>
          </a:xfrm>
          <a:prstGeom prst="roundRect">
            <a:avLst>
              <a:gd name="adj" fmla="val 18670"/>
            </a:avLst>
          </a:prstGeom>
          <a:solidFill>
            <a:srgbClr val="D6F5EE"/>
          </a:solidFill>
          <a:ln w="7620">
            <a:solidFill>
              <a:srgbClr val="BCDBD4"/>
            </a:solidFill>
            <a:prstDash val="solid"/>
          </a:ln>
        </p:spPr>
      </p:sp>
      <p:sp>
        <p:nvSpPr>
          <p:cNvPr id="7" name="Text 4"/>
          <p:cNvSpPr/>
          <p:nvPr/>
        </p:nvSpPr>
        <p:spPr>
          <a:xfrm>
            <a:off x="900410" y="2343983"/>
            <a:ext cx="152400" cy="293013"/>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8" name="Text 5"/>
          <p:cNvSpPr/>
          <p:nvPr/>
        </p:nvSpPr>
        <p:spPr>
          <a:xfrm>
            <a:off x="2051090" y="2246352"/>
            <a:ext cx="2546509" cy="305157"/>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Instrumentation</a:t>
            </a:r>
            <a:endParaRPr lang="en-US" sz="1900" dirty="0"/>
          </a:p>
        </p:txBody>
      </p:sp>
      <p:sp>
        <p:nvSpPr>
          <p:cNvPr id="9" name="Text 6"/>
          <p:cNvSpPr/>
          <p:nvPr/>
        </p:nvSpPr>
        <p:spPr>
          <a:xfrm>
            <a:off x="2051090" y="2668667"/>
            <a:ext cx="6409253"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Distributed tracing begins with instrumenting your application code to capture and propagate trace data as requests flow through your services.</a:t>
            </a:r>
            <a:endParaRPr lang="en-US" sz="1500" dirty="0"/>
          </a:p>
        </p:txBody>
      </p:sp>
      <p:sp>
        <p:nvSpPr>
          <p:cNvPr id="10" name="Shape 7"/>
          <p:cNvSpPr/>
          <p:nvPr/>
        </p:nvSpPr>
        <p:spPr>
          <a:xfrm>
            <a:off x="1173540" y="4424720"/>
            <a:ext cx="683657" cy="22860"/>
          </a:xfrm>
          <a:prstGeom prst="roundRect">
            <a:avLst>
              <a:gd name="adj" fmla="val 358918"/>
            </a:avLst>
          </a:prstGeom>
          <a:solidFill>
            <a:srgbClr val="BCDBD4"/>
          </a:solidFill>
        </p:spPr>
      </p:sp>
      <p:sp>
        <p:nvSpPr>
          <p:cNvPr id="11" name="Shape 8"/>
          <p:cNvSpPr/>
          <p:nvPr/>
        </p:nvSpPr>
        <p:spPr>
          <a:xfrm>
            <a:off x="756940" y="4216479"/>
            <a:ext cx="439460" cy="439460"/>
          </a:xfrm>
          <a:prstGeom prst="roundRect">
            <a:avLst>
              <a:gd name="adj" fmla="val 18670"/>
            </a:avLst>
          </a:prstGeom>
          <a:solidFill>
            <a:srgbClr val="D6F5EE"/>
          </a:solidFill>
          <a:ln w="7620">
            <a:solidFill>
              <a:srgbClr val="BCDBD4"/>
            </a:solidFill>
            <a:prstDash val="solid"/>
          </a:ln>
        </p:spPr>
      </p:sp>
      <p:sp>
        <p:nvSpPr>
          <p:cNvPr id="12" name="Text 9"/>
          <p:cNvSpPr/>
          <p:nvPr/>
        </p:nvSpPr>
        <p:spPr>
          <a:xfrm>
            <a:off x="854333" y="4289703"/>
            <a:ext cx="244673" cy="293013"/>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13" name="Text 10"/>
          <p:cNvSpPr/>
          <p:nvPr/>
        </p:nvSpPr>
        <p:spPr>
          <a:xfrm>
            <a:off x="2051090" y="4192072"/>
            <a:ext cx="2441853" cy="305157"/>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 Collection</a:t>
            </a:r>
            <a:endParaRPr lang="en-US" sz="1900" dirty="0"/>
          </a:p>
        </p:txBody>
      </p:sp>
      <p:sp>
        <p:nvSpPr>
          <p:cNvPr id="14" name="Text 11"/>
          <p:cNvSpPr/>
          <p:nvPr/>
        </p:nvSpPr>
        <p:spPr>
          <a:xfrm>
            <a:off x="2051090" y="4614386"/>
            <a:ext cx="6409253"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instrumented application emits trace data, which is then collected and aggregated by a distributed tracing system, such as Jaeger or Zipkin.</a:t>
            </a:r>
            <a:endParaRPr lang="en-US" sz="1500" dirty="0"/>
          </a:p>
        </p:txBody>
      </p:sp>
      <p:sp>
        <p:nvSpPr>
          <p:cNvPr id="15" name="Shape 12"/>
          <p:cNvSpPr/>
          <p:nvPr/>
        </p:nvSpPr>
        <p:spPr>
          <a:xfrm>
            <a:off x="1173540" y="6370439"/>
            <a:ext cx="683657" cy="22860"/>
          </a:xfrm>
          <a:prstGeom prst="roundRect">
            <a:avLst>
              <a:gd name="adj" fmla="val 358918"/>
            </a:avLst>
          </a:prstGeom>
          <a:solidFill>
            <a:srgbClr val="BCDBD4"/>
          </a:solidFill>
        </p:spPr>
      </p:sp>
      <p:sp>
        <p:nvSpPr>
          <p:cNvPr id="16" name="Shape 13"/>
          <p:cNvSpPr/>
          <p:nvPr/>
        </p:nvSpPr>
        <p:spPr>
          <a:xfrm>
            <a:off x="756940" y="6162199"/>
            <a:ext cx="439460" cy="439460"/>
          </a:xfrm>
          <a:prstGeom prst="roundRect">
            <a:avLst>
              <a:gd name="adj" fmla="val 18670"/>
            </a:avLst>
          </a:prstGeom>
          <a:solidFill>
            <a:srgbClr val="D6F5EE"/>
          </a:solidFill>
          <a:ln w="7620">
            <a:solidFill>
              <a:srgbClr val="BCDBD4"/>
            </a:solidFill>
            <a:prstDash val="solid"/>
          </a:ln>
        </p:spPr>
      </p:sp>
      <p:sp>
        <p:nvSpPr>
          <p:cNvPr id="17" name="Text 14"/>
          <p:cNvSpPr/>
          <p:nvPr/>
        </p:nvSpPr>
        <p:spPr>
          <a:xfrm>
            <a:off x="853738" y="6235422"/>
            <a:ext cx="245745" cy="293013"/>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8" name="Text 15"/>
          <p:cNvSpPr/>
          <p:nvPr/>
        </p:nvSpPr>
        <p:spPr>
          <a:xfrm>
            <a:off x="2051090" y="6137791"/>
            <a:ext cx="2441853" cy="305157"/>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 Analysis</a:t>
            </a:r>
            <a:endParaRPr lang="en-US" sz="1900" dirty="0"/>
          </a:p>
        </p:txBody>
      </p:sp>
      <p:sp>
        <p:nvSpPr>
          <p:cNvPr id="19" name="Text 16"/>
          <p:cNvSpPr/>
          <p:nvPr/>
        </p:nvSpPr>
        <p:spPr>
          <a:xfrm>
            <a:off x="2051090" y="6560106"/>
            <a:ext cx="6409253"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distributed tracing system analyzes the collected data, correlating traces and creating a comprehensive view of the request's journey through your application.</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7458" y="625197"/>
            <a:ext cx="7909084" cy="1653778"/>
          </a:xfrm>
          <a:prstGeom prst="rect">
            <a:avLst/>
          </a:prstGeom>
          <a:noFill/>
        </p:spPr>
        <p:txBody>
          <a:bodyPr wrap="square" lIns="0" tIns="0" rIns="0" bIns="0" rtlCol="0" anchor="t"/>
          <a:lstStyle/>
          <a:p>
            <a:pPr marL="0" indent="0">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Instrumenting Your Applications for Distributed Tracing</a:t>
            </a:r>
            <a:endParaRPr lang="en-US" sz="3450" dirty="0"/>
          </a:p>
        </p:txBody>
      </p:sp>
      <p:pic>
        <p:nvPicPr>
          <p:cNvPr id="4" name="Image 1" descr="preencoded.png"/>
          <p:cNvPicPr>
            <a:picLocks noChangeAspect="1"/>
          </p:cNvPicPr>
          <p:nvPr/>
        </p:nvPicPr>
        <p:blipFill>
          <a:blip r:embed="rId2"/>
          <a:stretch>
            <a:fillRect/>
          </a:stretch>
        </p:blipFill>
        <p:spPr>
          <a:xfrm>
            <a:off x="617458" y="2543532"/>
            <a:ext cx="441007" cy="441008"/>
          </a:xfrm>
          <a:prstGeom prst="rect">
            <a:avLst/>
          </a:prstGeom>
        </p:spPr>
      </p:pic>
      <p:sp>
        <p:nvSpPr>
          <p:cNvPr id="5" name="Text 1"/>
          <p:cNvSpPr/>
          <p:nvPr/>
        </p:nvSpPr>
        <p:spPr>
          <a:xfrm>
            <a:off x="617458" y="3160871"/>
            <a:ext cx="3078718" cy="275630"/>
          </a:xfrm>
          <a:prstGeom prst="rect">
            <a:avLst/>
          </a:prstGeom>
          <a:noFill/>
        </p:spPr>
        <p:txBody>
          <a:bodyPr wrap="none" lIns="0" tIns="0" rIns="0" bIns="0" rtlCol="0" anchor="t"/>
          <a:lstStyle/>
          <a:p>
            <a:pPr marL="0" indent="0" algn="l">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Code Instrumentation</a:t>
            </a:r>
            <a:endParaRPr lang="en-US" sz="1700" dirty="0"/>
          </a:p>
        </p:txBody>
      </p:sp>
      <p:sp>
        <p:nvSpPr>
          <p:cNvPr id="6" name="Text 2"/>
          <p:cNvSpPr/>
          <p:nvPr/>
        </p:nvSpPr>
        <p:spPr>
          <a:xfrm>
            <a:off x="617458" y="3542348"/>
            <a:ext cx="3822263" cy="1129189"/>
          </a:xfrm>
          <a:prstGeom prst="rect">
            <a:avLst/>
          </a:prstGeom>
          <a:noFill/>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Developers insert tracing code into their application, capturing relevant metadata and propagating trace context across service boundaries.</a:t>
            </a:r>
            <a:endParaRPr lang="en-US" sz="1350" dirty="0"/>
          </a:p>
        </p:txBody>
      </p:sp>
      <p:pic>
        <p:nvPicPr>
          <p:cNvPr id="7" name="Image 2" descr="preencoded.png"/>
          <p:cNvPicPr>
            <a:picLocks noChangeAspect="1"/>
          </p:cNvPicPr>
          <p:nvPr/>
        </p:nvPicPr>
        <p:blipFill>
          <a:blip r:embed="rId3"/>
          <a:stretch>
            <a:fillRect/>
          </a:stretch>
        </p:blipFill>
        <p:spPr>
          <a:xfrm>
            <a:off x="4704278" y="2543532"/>
            <a:ext cx="441007" cy="441008"/>
          </a:xfrm>
          <a:prstGeom prst="rect">
            <a:avLst/>
          </a:prstGeom>
        </p:spPr>
      </p:pic>
      <p:sp>
        <p:nvSpPr>
          <p:cNvPr id="8" name="Text 3"/>
          <p:cNvSpPr/>
          <p:nvPr/>
        </p:nvSpPr>
        <p:spPr>
          <a:xfrm>
            <a:off x="4704278" y="3160871"/>
            <a:ext cx="2352199" cy="275630"/>
          </a:xfrm>
          <a:prstGeom prst="rect">
            <a:avLst/>
          </a:prstGeom>
          <a:noFill/>
        </p:spPr>
        <p:txBody>
          <a:bodyPr wrap="none" lIns="0" tIns="0" rIns="0" bIns="0" rtlCol="0" anchor="t"/>
          <a:lstStyle/>
          <a:p>
            <a:pPr marL="0" indent="0" algn="l">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Tracing Libraries</a:t>
            </a:r>
            <a:endParaRPr lang="en-US" sz="1700" dirty="0"/>
          </a:p>
        </p:txBody>
      </p:sp>
      <p:sp>
        <p:nvSpPr>
          <p:cNvPr id="9" name="Text 4"/>
          <p:cNvSpPr/>
          <p:nvPr/>
        </p:nvSpPr>
        <p:spPr>
          <a:xfrm>
            <a:off x="4704278" y="3542348"/>
            <a:ext cx="3822263" cy="1129189"/>
          </a:xfrm>
          <a:prstGeom prst="rect">
            <a:avLst/>
          </a:prstGeom>
          <a:noFill/>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Tracing frameworks, such as OpenTelemetry or AWS X-Ray, provide libraries that simplify the instrumentation process and ensure consistent data collection.</a:t>
            </a:r>
            <a:endParaRPr lang="en-US" sz="1350" dirty="0"/>
          </a:p>
        </p:txBody>
      </p:sp>
      <p:pic>
        <p:nvPicPr>
          <p:cNvPr id="10" name="Image 3" descr="preencoded.png"/>
          <p:cNvPicPr>
            <a:picLocks noChangeAspect="1"/>
          </p:cNvPicPr>
          <p:nvPr/>
        </p:nvPicPr>
        <p:blipFill>
          <a:blip r:embed="rId4"/>
          <a:stretch>
            <a:fillRect/>
          </a:stretch>
        </p:blipFill>
        <p:spPr>
          <a:xfrm>
            <a:off x="617458" y="5200769"/>
            <a:ext cx="441007" cy="441008"/>
          </a:xfrm>
          <a:prstGeom prst="rect">
            <a:avLst/>
          </a:prstGeom>
        </p:spPr>
      </p:pic>
      <p:sp>
        <p:nvSpPr>
          <p:cNvPr id="11" name="Text 5"/>
          <p:cNvSpPr/>
          <p:nvPr/>
        </p:nvSpPr>
        <p:spPr>
          <a:xfrm>
            <a:off x="617458" y="5818108"/>
            <a:ext cx="3822263" cy="551259"/>
          </a:xfrm>
          <a:prstGeom prst="rect">
            <a:avLst/>
          </a:prstGeom>
          <a:noFill/>
        </p:spPr>
        <p:txBody>
          <a:bodyPr wrap="square" lIns="0" tIns="0" rIns="0" bIns="0" rtlCol="0" anchor="t"/>
          <a:lstStyle/>
          <a:p>
            <a:pPr marL="0" indent="0" algn="l">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Configuration Management</a:t>
            </a:r>
            <a:endParaRPr lang="en-US" sz="1700" dirty="0"/>
          </a:p>
        </p:txBody>
      </p:sp>
      <p:sp>
        <p:nvSpPr>
          <p:cNvPr id="12" name="Text 6"/>
          <p:cNvSpPr/>
          <p:nvPr/>
        </p:nvSpPr>
        <p:spPr>
          <a:xfrm>
            <a:off x="617458" y="6475214"/>
            <a:ext cx="3822263" cy="846892"/>
          </a:xfrm>
          <a:prstGeom prst="rect">
            <a:avLst/>
          </a:prstGeom>
          <a:noFill/>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Maintaining and updating instrumentation configurations across a distributed system is crucial for effective distributed tracing.</a:t>
            </a:r>
            <a:endParaRPr lang="en-US" sz="1350" dirty="0"/>
          </a:p>
        </p:txBody>
      </p:sp>
      <p:pic>
        <p:nvPicPr>
          <p:cNvPr id="13" name="Image 4" descr="preencoded.png"/>
          <p:cNvPicPr>
            <a:picLocks noChangeAspect="1"/>
          </p:cNvPicPr>
          <p:nvPr/>
        </p:nvPicPr>
        <p:blipFill>
          <a:blip r:embed="rId5"/>
          <a:stretch>
            <a:fillRect/>
          </a:stretch>
        </p:blipFill>
        <p:spPr>
          <a:xfrm>
            <a:off x="4704278" y="5200769"/>
            <a:ext cx="441007" cy="441008"/>
          </a:xfrm>
          <a:prstGeom prst="rect">
            <a:avLst/>
          </a:prstGeom>
        </p:spPr>
      </p:pic>
      <p:sp>
        <p:nvSpPr>
          <p:cNvPr id="14" name="Text 7"/>
          <p:cNvSpPr/>
          <p:nvPr/>
        </p:nvSpPr>
        <p:spPr>
          <a:xfrm>
            <a:off x="4704278" y="5818108"/>
            <a:ext cx="3822263" cy="551259"/>
          </a:xfrm>
          <a:prstGeom prst="rect">
            <a:avLst/>
          </a:prstGeom>
          <a:noFill/>
        </p:spPr>
        <p:txBody>
          <a:bodyPr wrap="square" lIns="0" tIns="0" rIns="0" bIns="0" rtlCol="0" anchor="t"/>
          <a:lstStyle/>
          <a:p>
            <a:pPr marL="0" indent="0" algn="l">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Automated Instrumentation</a:t>
            </a:r>
            <a:endParaRPr lang="en-US" sz="1700" dirty="0"/>
          </a:p>
        </p:txBody>
      </p:sp>
      <p:sp>
        <p:nvSpPr>
          <p:cNvPr id="15" name="Text 8"/>
          <p:cNvSpPr/>
          <p:nvPr/>
        </p:nvSpPr>
        <p:spPr>
          <a:xfrm>
            <a:off x="4704278" y="6475214"/>
            <a:ext cx="3822263" cy="1129189"/>
          </a:xfrm>
          <a:prstGeom prst="rect">
            <a:avLst/>
          </a:prstGeom>
          <a:noFill/>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Integrating instrumentation into your CI/CD pipeline can help ensure consistent and up-to-date tracing capabilities across your application.</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Analyzing and Visualizing Trace Data</a:t>
            </a:r>
            <a:endParaRPr lang="en-US" sz="4450" dirty="0"/>
          </a:p>
        </p:txBody>
      </p:sp>
      <p:sp>
        <p:nvSpPr>
          <p:cNvPr id="3" name="Text 1"/>
          <p:cNvSpPr/>
          <p:nvPr/>
        </p:nvSpPr>
        <p:spPr>
          <a:xfrm>
            <a:off x="793790" y="3444240"/>
            <a:ext cx="342197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Trace Visualization</a:t>
            </a:r>
            <a:endParaRPr lang="en-US" sz="2200" dirty="0"/>
          </a:p>
        </p:txBody>
      </p:sp>
      <p:sp>
        <p:nvSpPr>
          <p:cNvPr id="4" name="Text 2"/>
          <p:cNvSpPr/>
          <p:nvPr/>
        </p:nvSpPr>
        <p:spPr>
          <a:xfrm>
            <a:off x="793790" y="4025384"/>
            <a:ext cx="3978116" cy="2177415"/>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Distributed tracing systems provide intuitive visualizations, such as Gantt charts and service maps, to help teams understand the end-to-end flow of a request and identify performance bottlenecks.</a:t>
            </a:r>
            <a:endParaRPr lang="en-US" sz="1750" dirty="0"/>
          </a:p>
        </p:txBody>
      </p:sp>
      <p:sp>
        <p:nvSpPr>
          <p:cNvPr id="5" name="Text 3"/>
          <p:cNvSpPr/>
          <p:nvPr/>
        </p:nvSpPr>
        <p:spPr>
          <a:xfrm>
            <a:off x="5332928" y="3444240"/>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Trace Analysis</a:t>
            </a:r>
            <a:endParaRPr lang="en-US" sz="2200" dirty="0"/>
          </a:p>
        </p:txBody>
      </p:sp>
      <p:sp>
        <p:nvSpPr>
          <p:cNvPr id="6" name="Text 4"/>
          <p:cNvSpPr/>
          <p:nvPr/>
        </p:nvSpPr>
        <p:spPr>
          <a:xfrm>
            <a:off x="5332928" y="4025384"/>
            <a:ext cx="3978116" cy="254031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Advanced analytical capabilities, including filtering, grouping, and correlation, empower teams to dive deep into the trace data, uncovering insights and patterns that can drive process improvements and optimize application performance.</a:t>
            </a:r>
            <a:endParaRPr lang="en-US" sz="1750" dirty="0"/>
          </a:p>
        </p:txBody>
      </p:sp>
      <p:sp>
        <p:nvSpPr>
          <p:cNvPr id="7" name="Text 5"/>
          <p:cNvSpPr/>
          <p:nvPr/>
        </p:nvSpPr>
        <p:spPr>
          <a:xfrm>
            <a:off x="9872067" y="3444240"/>
            <a:ext cx="3978116" cy="708660"/>
          </a:xfrm>
          <a:prstGeom prst="rect">
            <a:avLst/>
          </a:prstGeom>
          <a:noFill/>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Alerting and Notifications</a:t>
            </a:r>
            <a:endParaRPr lang="en-US" sz="2200" dirty="0"/>
          </a:p>
        </p:txBody>
      </p:sp>
      <p:sp>
        <p:nvSpPr>
          <p:cNvPr id="8" name="Text 6"/>
          <p:cNvSpPr/>
          <p:nvPr/>
        </p:nvSpPr>
        <p:spPr>
          <a:xfrm>
            <a:off x="9872067" y="4379714"/>
            <a:ext cx="3978116" cy="2177415"/>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Distributed tracing systems can be integrated with monitoring and alerting tools to proactively notify teams of performance issues or anomalies, enabling faster response and resolution times.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1126" y="825817"/>
            <a:ext cx="7814548" cy="1187053"/>
          </a:xfrm>
          <a:prstGeom prst="rect">
            <a:avLst/>
          </a:prstGeom>
          <a:noFill/>
        </p:spPr>
        <p:txBody>
          <a:bodyPr wrap="square" lIns="0" tIns="0" rIns="0" bIns="0" rtlCol="0" anchor="t"/>
          <a:lstStyle/>
          <a:p>
            <a:pPr marL="0" indent="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Troubleshooting and Root Cause Analysis</a:t>
            </a:r>
            <a:endParaRPr lang="en-US" sz="3700" dirty="0"/>
          </a:p>
        </p:txBody>
      </p:sp>
      <p:pic>
        <p:nvPicPr>
          <p:cNvPr id="4" name="Image 1" descr="preencoded.png"/>
          <p:cNvPicPr>
            <a:picLocks noChangeAspect="1"/>
          </p:cNvPicPr>
          <p:nvPr/>
        </p:nvPicPr>
        <p:blipFill>
          <a:blip r:embed="rId2"/>
          <a:stretch>
            <a:fillRect/>
          </a:stretch>
        </p:blipFill>
        <p:spPr>
          <a:xfrm>
            <a:off x="6151126" y="2297668"/>
            <a:ext cx="949643" cy="1701998"/>
          </a:xfrm>
          <a:prstGeom prst="rect">
            <a:avLst/>
          </a:prstGeom>
        </p:spPr>
      </p:pic>
      <p:sp>
        <p:nvSpPr>
          <p:cNvPr id="5" name="Text 1"/>
          <p:cNvSpPr/>
          <p:nvPr/>
        </p:nvSpPr>
        <p:spPr>
          <a:xfrm>
            <a:off x="7385566" y="2487573"/>
            <a:ext cx="2574608" cy="296704"/>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Identify the Issue</a:t>
            </a:r>
            <a:endParaRPr lang="en-US" sz="1850" dirty="0"/>
          </a:p>
        </p:txBody>
      </p:sp>
      <p:sp>
        <p:nvSpPr>
          <p:cNvPr id="6" name="Text 2"/>
          <p:cNvSpPr/>
          <p:nvPr/>
        </p:nvSpPr>
        <p:spPr>
          <a:xfrm>
            <a:off x="7385566" y="2898219"/>
            <a:ext cx="6580108" cy="911543"/>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Trace visualizations and analytics help teams quickly identify the source of a problem, whether it's a slow-running service, an error-prone component, or a complex interaction between multiple services.</a:t>
            </a:r>
            <a:endParaRPr lang="en-US" sz="1450" dirty="0"/>
          </a:p>
        </p:txBody>
      </p:sp>
      <p:pic>
        <p:nvPicPr>
          <p:cNvPr id="7" name="Image 2" descr="preencoded.png"/>
          <p:cNvPicPr>
            <a:picLocks noChangeAspect="1"/>
          </p:cNvPicPr>
          <p:nvPr/>
        </p:nvPicPr>
        <p:blipFill>
          <a:blip r:embed="rId3"/>
          <a:stretch>
            <a:fillRect/>
          </a:stretch>
        </p:blipFill>
        <p:spPr>
          <a:xfrm>
            <a:off x="6151126" y="3999667"/>
            <a:ext cx="949643" cy="1701998"/>
          </a:xfrm>
          <a:prstGeom prst="rect">
            <a:avLst/>
          </a:prstGeom>
        </p:spPr>
      </p:pic>
      <p:sp>
        <p:nvSpPr>
          <p:cNvPr id="8" name="Text 3"/>
          <p:cNvSpPr/>
          <p:nvPr/>
        </p:nvSpPr>
        <p:spPr>
          <a:xfrm>
            <a:off x="7385566" y="4189571"/>
            <a:ext cx="3171944" cy="296704"/>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Investigate the Trace</a:t>
            </a:r>
            <a:endParaRPr lang="en-US" sz="1850" dirty="0"/>
          </a:p>
        </p:txBody>
      </p:sp>
      <p:sp>
        <p:nvSpPr>
          <p:cNvPr id="9" name="Text 4"/>
          <p:cNvSpPr/>
          <p:nvPr/>
        </p:nvSpPr>
        <p:spPr>
          <a:xfrm>
            <a:off x="7385566" y="4600218"/>
            <a:ext cx="6580108" cy="911543"/>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By diving into the detailed trace data, teams can uncover the root cause of the issue, examining performance metrics, error messages, and other contextual information to understand what went wrong.</a:t>
            </a:r>
            <a:endParaRPr lang="en-US" sz="1450" dirty="0"/>
          </a:p>
        </p:txBody>
      </p:sp>
      <p:pic>
        <p:nvPicPr>
          <p:cNvPr id="10" name="Image 3" descr="preencoded.png"/>
          <p:cNvPicPr>
            <a:picLocks noChangeAspect="1"/>
          </p:cNvPicPr>
          <p:nvPr/>
        </p:nvPicPr>
        <p:blipFill>
          <a:blip r:embed="rId4"/>
          <a:stretch>
            <a:fillRect/>
          </a:stretch>
        </p:blipFill>
        <p:spPr>
          <a:xfrm>
            <a:off x="6151126" y="5701665"/>
            <a:ext cx="949643" cy="1701998"/>
          </a:xfrm>
          <a:prstGeom prst="rect">
            <a:avLst/>
          </a:prstGeom>
        </p:spPr>
      </p:pic>
      <p:sp>
        <p:nvSpPr>
          <p:cNvPr id="11" name="Text 5"/>
          <p:cNvSpPr/>
          <p:nvPr/>
        </p:nvSpPr>
        <p:spPr>
          <a:xfrm>
            <a:off x="7385566" y="5891570"/>
            <a:ext cx="3010138" cy="296704"/>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Resolve the Problem</a:t>
            </a:r>
            <a:endParaRPr lang="en-US" sz="1850" dirty="0"/>
          </a:p>
        </p:txBody>
      </p:sp>
      <p:sp>
        <p:nvSpPr>
          <p:cNvPr id="12" name="Text 6"/>
          <p:cNvSpPr/>
          <p:nvPr/>
        </p:nvSpPr>
        <p:spPr>
          <a:xfrm>
            <a:off x="7385566" y="6302216"/>
            <a:ext cx="6580108" cy="911543"/>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Armed with a clear understanding of the problem, teams can then take targeted actions to fix the underlying issue, whether it's optimizing a slow-running service, addressing a bug, or improving the overall system design.</a:t>
            </a:r>
            <a:endParaRPr lang="en-US" sz="14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1263" y="1118235"/>
            <a:ext cx="7981474" cy="1037749"/>
          </a:xfrm>
          <a:prstGeom prst="rect">
            <a:avLst/>
          </a:prstGeom>
          <a:noFill/>
        </p:spPr>
        <p:txBody>
          <a:bodyPr wrap="square" lIns="0" tIns="0" rIns="0" bIns="0" rtlCol="0" anchor="t"/>
          <a:lstStyle/>
          <a:p>
            <a:pPr marL="0" indent="0">
              <a:lnSpc>
                <a:spcPts val="4050"/>
              </a:lnSpc>
              <a:buNone/>
            </a:pPr>
            <a:r>
              <a:rPr lang="en-US" sz="3250" b="1" dirty="0">
                <a:solidFill>
                  <a:srgbClr val="333F70"/>
                </a:solidFill>
                <a:latin typeface="Unbounded Bold" pitchFamily="34" charset="0"/>
                <a:ea typeface="Unbounded Bold" pitchFamily="34" charset="-122"/>
                <a:cs typeface="Unbounded Bold" pitchFamily="34" charset="-120"/>
              </a:rPr>
              <a:t>Advanced Use Cases of Distributed Tracing</a:t>
            </a:r>
            <a:endParaRPr lang="en-US" sz="3250" dirty="0"/>
          </a:p>
        </p:txBody>
      </p:sp>
      <p:sp>
        <p:nvSpPr>
          <p:cNvPr id="4" name="Shape 1"/>
          <p:cNvSpPr/>
          <p:nvPr/>
        </p:nvSpPr>
        <p:spPr>
          <a:xfrm>
            <a:off x="581263" y="2591872"/>
            <a:ext cx="373618" cy="373618"/>
          </a:xfrm>
          <a:prstGeom prst="roundRect">
            <a:avLst>
              <a:gd name="adj" fmla="val 18671"/>
            </a:avLst>
          </a:prstGeom>
          <a:solidFill>
            <a:srgbClr val="D6F5EE"/>
          </a:solidFill>
          <a:ln w="7620">
            <a:solidFill>
              <a:srgbClr val="BCDBD4"/>
            </a:solidFill>
            <a:prstDash val="solid"/>
          </a:ln>
        </p:spPr>
      </p:sp>
      <p:sp>
        <p:nvSpPr>
          <p:cNvPr id="5" name="Text 2"/>
          <p:cNvSpPr/>
          <p:nvPr/>
        </p:nvSpPr>
        <p:spPr>
          <a:xfrm>
            <a:off x="703302" y="2654141"/>
            <a:ext cx="129540" cy="249079"/>
          </a:xfrm>
          <a:prstGeom prst="rect">
            <a:avLst/>
          </a:prstGeom>
          <a:noFill/>
        </p:spPr>
        <p:txBody>
          <a:bodyPr wrap="none" lIns="0" tIns="0" rIns="0" bIns="0" rtlCol="0" anchor="t"/>
          <a:lstStyle/>
          <a:p>
            <a:pPr marL="0" indent="0" algn="ctr">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1</a:t>
            </a:r>
            <a:endParaRPr lang="en-US" sz="1950" dirty="0"/>
          </a:p>
        </p:txBody>
      </p:sp>
      <p:sp>
        <p:nvSpPr>
          <p:cNvPr id="6" name="Text 3"/>
          <p:cNvSpPr/>
          <p:nvPr/>
        </p:nvSpPr>
        <p:spPr>
          <a:xfrm>
            <a:off x="1120854" y="2591872"/>
            <a:ext cx="3368159" cy="519113"/>
          </a:xfrm>
          <a:prstGeom prst="rect">
            <a:avLst/>
          </a:prstGeom>
          <a:noFill/>
        </p:spPr>
        <p:txBody>
          <a:bodyPr wrap="square" lIns="0" tIns="0" rIns="0" bIns="0" rtlCol="0" anchor="t"/>
          <a:lstStyle/>
          <a:p>
            <a:pPr marL="0" indent="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Performance Optimization</a:t>
            </a:r>
            <a:endParaRPr lang="en-US" sz="1600" dirty="0"/>
          </a:p>
        </p:txBody>
      </p:sp>
      <p:sp>
        <p:nvSpPr>
          <p:cNvPr id="7" name="Text 4"/>
          <p:cNvSpPr/>
          <p:nvPr/>
        </p:nvSpPr>
        <p:spPr>
          <a:xfrm>
            <a:off x="1120854" y="3210520"/>
            <a:ext cx="3368159" cy="1328737"/>
          </a:xfrm>
          <a:prstGeom prst="rect">
            <a:avLst/>
          </a:prstGeom>
          <a:noFill/>
        </p:spPr>
        <p:txBody>
          <a:bodyPr wrap="square" lIns="0" tIns="0" rIns="0" bIns="0" rtlCol="0" anchor="t"/>
          <a:lstStyle/>
          <a:p>
            <a:pPr marL="0" indent="0">
              <a:lnSpc>
                <a:spcPts val="2050"/>
              </a:lnSpc>
              <a:buNone/>
            </a:pPr>
            <a:r>
              <a:rPr lang="en-US" sz="1300" dirty="0">
                <a:solidFill>
                  <a:srgbClr val="333F70"/>
                </a:solidFill>
                <a:latin typeface="Open Sans" pitchFamily="34" charset="0"/>
                <a:ea typeface="Open Sans" pitchFamily="34" charset="-122"/>
                <a:cs typeface="Open Sans" pitchFamily="34" charset="-120"/>
              </a:rPr>
              <a:t>Distributed tracing data can be used to identify performance bottlenecks, analyze the impact of changes, and measure the effectiveness of optimization efforts across your distributed application.</a:t>
            </a:r>
            <a:endParaRPr lang="en-US" sz="1300" dirty="0"/>
          </a:p>
        </p:txBody>
      </p:sp>
      <p:sp>
        <p:nvSpPr>
          <p:cNvPr id="8" name="Shape 5"/>
          <p:cNvSpPr/>
          <p:nvPr/>
        </p:nvSpPr>
        <p:spPr>
          <a:xfrm>
            <a:off x="4654987" y="2591872"/>
            <a:ext cx="373618" cy="373618"/>
          </a:xfrm>
          <a:prstGeom prst="roundRect">
            <a:avLst>
              <a:gd name="adj" fmla="val 18671"/>
            </a:avLst>
          </a:prstGeom>
          <a:solidFill>
            <a:srgbClr val="D6F5EE"/>
          </a:solidFill>
          <a:ln w="7620">
            <a:solidFill>
              <a:srgbClr val="BCDBD4"/>
            </a:solidFill>
            <a:prstDash val="solid"/>
          </a:ln>
        </p:spPr>
      </p:sp>
      <p:sp>
        <p:nvSpPr>
          <p:cNvPr id="9" name="Text 6"/>
          <p:cNvSpPr/>
          <p:nvPr/>
        </p:nvSpPr>
        <p:spPr>
          <a:xfrm>
            <a:off x="4737735" y="2654141"/>
            <a:ext cx="208002" cy="249079"/>
          </a:xfrm>
          <a:prstGeom prst="rect">
            <a:avLst/>
          </a:prstGeom>
          <a:noFill/>
        </p:spPr>
        <p:txBody>
          <a:bodyPr wrap="none" lIns="0" tIns="0" rIns="0" bIns="0" rtlCol="0" anchor="t"/>
          <a:lstStyle/>
          <a:p>
            <a:pPr marL="0" indent="0" algn="ctr">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2</a:t>
            </a:r>
            <a:endParaRPr lang="en-US" sz="1950" dirty="0"/>
          </a:p>
        </p:txBody>
      </p:sp>
      <p:sp>
        <p:nvSpPr>
          <p:cNvPr id="10" name="Text 7"/>
          <p:cNvSpPr/>
          <p:nvPr/>
        </p:nvSpPr>
        <p:spPr>
          <a:xfrm>
            <a:off x="5194578" y="2591872"/>
            <a:ext cx="3365540" cy="259556"/>
          </a:xfrm>
          <a:prstGeom prst="rect">
            <a:avLst/>
          </a:prstGeom>
          <a:noFill/>
        </p:spPr>
        <p:txBody>
          <a:bodyPr wrap="none" lIns="0" tIns="0" rIns="0" bIns="0" rtlCol="0" anchor="t"/>
          <a:lstStyle/>
          <a:p>
            <a:pPr marL="0" indent="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Microservices Monitoring</a:t>
            </a:r>
            <a:endParaRPr lang="en-US" sz="1600" dirty="0"/>
          </a:p>
        </p:txBody>
      </p:sp>
      <p:sp>
        <p:nvSpPr>
          <p:cNvPr id="11" name="Text 8"/>
          <p:cNvSpPr/>
          <p:nvPr/>
        </p:nvSpPr>
        <p:spPr>
          <a:xfrm>
            <a:off x="5194578" y="2950964"/>
            <a:ext cx="3368159" cy="1594485"/>
          </a:xfrm>
          <a:prstGeom prst="rect">
            <a:avLst/>
          </a:prstGeom>
          <a:noFill/>
        </p:spPr>
        <p:txBody>
          <a:bodyPr wrap="square" lIns="0" tIns="0" rIns="0" bIns="0" rtlCol="0" anchor="t"/>
          <a:lstStyle/>
          <a:p>
            <a:pPr marL="0" indent="0">
              <a:lnSpc>
                <a:spcPts val="2050"/>
              </a:lnSpc>
              <a:buNone/>
            </a:pPr>
            <a:r>
              <a:rPr lang="en-US" sz="1300" dirty="0">
                <a:solidFill>
                  <a:srgbClr val="333F70"/>
                </a:solidFill>
                <a:latin typeface="Open Sans" pitchFamily="34" charset="0"/>
                <a:ea typeface="Open Sans" pitchFamily="34" charset="-122"/>
                <a:cs typeface="Open Sans" pitchFamily="34" charset="-120"/>
              </a:rPr>
              <a:t>Tracing the flow of requests through a microservices architecture provides valuable insights into the health, interactions, and dependencies of your individual services, enabling more effective monitoring and management.</a:t>
            </a:r>
            <a:endParaRPr lang="en-US" sz="1300" dirty="0"/>
          </a:p>
        </p:txBody>
      </p:sp>
      <p:sp>
        <p:nvSpPr>
          <p:cNvPr id="12" name="Shape 9"/>
          <p:cNvSpPr/>
          <p:nvPr/>
        </p:nvSpPr>
        <p:spPr>
          <a:xfrm>
            <a:off x="581263" y="4898231"/>
            <a:ext cx="373618" cy="373618"/>
          </a:xfrm>
          <a:prstGeom prst="roundRect">
            <a:avLst>
              <a:gd name="adj" fmla="val 18671"/>
            </a:avLst>
          </a:prstGeom>
          <a:solidFill>
            <a:srgbClr val="D6F5EE"/>
          </a:solidFill>
          <a:ln w="7620">
            <a:solidFill>
              <a:srgbClr val="BCDBD4"/>
            </a:solidFill>
            <a:prstDash val="solid"/>
          </a:ln>
        </p:spPr>
      </p:sp>
      <p:sp>
        <p:nvSpPr>
          <p:cNvPr id="13" name="Text 10"/>
          <p:cNvSpPr/>
          <p:nvPr/>
        </p:nvSpPr>
        <p:spPr>
          <a:xfrm>
            <a:off x="663535" y="4960501"/>
            <a:ext cx="209074" cy="249079"/>
          </a:xfrm>
          <a:prstGeom prst="rect">
            <a:avLst/>
          </a:prstGeom>
          <a:noFill/>
        </p:spPr>
        <p:txBody>
          <a:bodyPr wrap="none" lIns="0" tIns="0" rIns="0" bIns="0" rtlCol="0" anchor="t"/>
          <a:lstStyle/>
          <a:p>
            <a:pPr marL="0" indent="0" algn="ctr">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3</a:t>
            </a:r>
            <a:endParaRPr lang="en-US" sz="1950" dirty="0"/>
          </a:p>
        </p:txBody>
      </p:sp>
      <p:sp>
        <p:nvSpPr>
          <p:cNvPr id="14" name="Text 11"/>
          <p:cNvSpPr/>
          <p:nvPr/>
        </p:nvSpPr>
        <p:spPr>
          <a:xfrm>
            <a:off x="1120854" y="4898231"/>
            <a:ext cx="3368159" cy="519113"/>
          </a:xfrm>
          <a:prstGeom prst="rect">
            <a:avLst/>
          </a:prstGeom>
          <a:noFill/>
        </p:spPr>
        <p:txBody>
          <a:bodyPr wrap="square" lIns="0" tIns="0" rIns="0" bIns="0" rtlCol="0" anchor="t"/>
          <a:lstStyle/>
          <a:p>
            <a:pPr marL="0" indent="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Distributed System Visualization</a:t>
            </a:r>
            <a:endParaRPr lang="en-US" sz="1600" dirty="0"/>
          </a:p>
        </p:txBody>
      </p:sp>
      <p:sp>
        <p:nvSpPr>
          <p:cNvPr id="15" name="Text 12"/>
          <p:cNvSpPr/>
          <p:nvPr/>
        </p:nvSpPr>
        <p:spPr>
          <a:xfrm>
            <a:off x="1120854" y="5516880"/>
            <a:ext cx="3368159" cy="1594485"/>
          </a:xfrm>
          <a:prstGeom prst="rect">
            <a:avLst/>
          </a:prstGeom>
          <a:noFill/>
        </p:spPr>
        <p:txBody>
          <a:bodyPr wrap="square" lIns="0" tIns="0" rIns="0" bIns="0" rtlCol="0" anchor="t"/>
          <a:lstStyle/>
          <a:p>
            <a:pPr marL="0" indent="0">
              <a:lnSpc>
                <a:spcPts val="2050"/>
              </a:lnSpc>
              <a:buNone/>
            </a:pPr>
            <a:r>
              <a:rPr lang="en-US" sz="1300" dirty="0">
                <a:solidFill>
                  <a:srgbClr val="333F70"/>
                </a:solidFill>
                <a:latin typeface="Open Sans" pitchFamily="34" charset="0"/>
                <a:ea typeface="Open Sans" pitchFamily="34" charset="-122"/>
                <a:cs typeface="Open Sans" pitchFamily="34" charset="-120"/>
              </a:rPr>
              <a:t>Distributed tracing tools can generate comprehensive service maps and dependency graphs, helping teams understand the complex relationships and interactions within their distributed systems.</a:t>
            </a:r>
            <a:endParaRPr lang="en-US" sz="1300" dirty="0"/>
          </a:p>
        </p:txBody>
      </p:sp>
      <p:sp>
        <p:nvSpPr>
          <p:cNvPr id="16" name="Shape 13"/>
          <p:cNvSpPr/>
          <p:nvPr/>
        </p:nvSpPr>
        <p:spPr>
          <a:xfrm>
            <a:off x="4654987" y="4898231"/>
            <a:ext cx="373618" cy="373618"/>
          </a:xfrm>
          <a:prstGeom prst="roundRect">
            <a:avLst>
              <a:gd name="adj" fmla="val 18671"/>
            </a:avLst>
          </a:prstGeom>
          <a:solidFill>
            <a:srgbClr val="D6F5EE"/>
          </a:solidFill>
          <a:ln w="7620">
            <a:solidFill>
              <a:srgbClr val="BCDBD4"/>
            </a:solidFill>
            <a:prstDash val="solid"/>
          </a:ln>
        </p:spPr>
      </p:sp>
      <p:sp>
        <p:nvSpPr>
          <p:cNvPr id="17" name="Text 14"/>
          <p:cNvSpPr/>
          <p:nvPr/>
        </p:nvSpPr>
        <p:spPr>
          <a:xfrm>
            <a:off x="4734520" y="4960501"/>
            <a:ext cx="214551" cy="249079"/>
          </a:xfrm>
          <a:prstGeom prst="rect">
            <a:avLst/>
          </a:prstGeom>
          <a:noFill/>
        </p:spPr>
        <p:txBody>
          <a:bodyPr wrap="none" lIns="0" tIns="0" rIns="0" bIns="0" rtlCol="0" anchor="t"/>
          <a:lstStyle/>
          <a:p>
            <a:pPr marL="0" indent="0" algn="ctr">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4</a:t>
            </a:r>
            <a:endParaRPr lang="en-US" sz="1950" dirty="0"/>
          </a:p>
        </p:txBody>
      </p:sp>
      <p:sp>
        <p:nvSpPr>
          <p:cNvPr id="18" name="Text 15"/>
          <p:cNvSpPr/>
          <p:nvPr/>
        </p:nvSpPr>
        <p:spPr>
          <a:xfrm>
            <a:off x="5194578" y="4898231"/>
            <a:ext cx="2509242" cy="259556"/>
          </a:xfrm>
          <a:prstGeom prst="rect">
            <a:avLst/>
          </a:prstGeom>
          <a:noFill/>
        </p:spPr>
        <p:txBody>
          <a:bodyPr wrap="none" lIns="0" tIns="0" rIns="0" bIns="0" rtlCol="0" anchor="t"/>
          <a:lstStyle/>
          <a:p>
            <a:pPr marL="0" indent="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Anomaly Detection</a:t>
            </a:r>
            <a:endParaRPr lang="en-US" sz="1600" dirty="0"/>
          </a:p>
        </p:txBody>
      </p:sp>
      <p:sp>
        <p:nvSpPr>
          <p:cNvPr id="19" name="Text 16"/>
          <p:cNvSpPr/>
          <p:nvPr/>
        </p:nvSpPr>
        <p:spPr>
          <a:xfrm>
            <a:off x="5194578" y="5257324"/>
            <a:ext cx="3368159" cy="1328737"/>
          </a:xfrm>
          <a:prstGeom prst="rect">
            <a:avLst/>
          </a:prstGeom>
          <a:noFill/>
        </p:spPr>
        <p:txBody>
          <a:bodyPr wrap="square" lIns="0" tIns="0" rIns="0" bIns="0" rtlCol="0" anchor="t"/>
          <a:lstStyle/>
          <a:p>
            <a:pPr marL="0" indent="0">
              <a:lnSpc>
                <a:spcPts val="2050"/>
              </a:lnSpc>
              <a:buNone/>
            </a:pPr>
            <a:r>
              <a:rPr lang="en-US" sz="1300" dirty="0">
                <a:solidFill>
                  <a:srgbClr val="333F70"/>
                </a:solidFill>
                <a:latin typeface="Open Sans" pitchFamily="34" charset="0"/>
                <a:ea typeface="Open Sans" pitchFamily="34" charset="-122"/>
                <a:cs typeface="Open Sans" pitchFamily="34" charset="-120"/>
              </a:rPr>
              <a:t>By analyzing trace data patterns, distributed tracing systems can identify anomalies and outliers, alerting teams to potential issues before they escalate and impact end-users.</a:t>
            </a:r>
            <a:endParaRPr lang="en-US" sz="13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186702"/>
          </a:xfrm>
          <a:prstGeom prst="rect">
            <a:avLst/>
          </a:prstGeom>
        </p:spPr>
      </p:pic>
      <p:sp>
        <p:nvSpPr>
          <p:cNvPr id="3" name="Text 0"/>
          <p:cNvSpPr/>
          <p:nvPr/>
        </p:nvSpPr>
        <p:spPr>
          <a:xfrm>
            <a:off x="612219" y="2947035"/>
            <a:ext cx="10567988" cy="546616"/>
          </a:xfrm>
          <a:prstGeom prst="rect">
            <a:avLst/>
          </a:prstGeom>
          <a:noFill/>
        </p:spPr>
        <p:txBody>
          <a:bodyPr wrap="none" lIns="0" tIns="0" rIns="0" bIns="0" rtlCol="0" anchor="t"/>
          <a:lstStyle/>
          <a:p>
            <a:pPr marL="0" indent="0">
              <a:lnSpc>
                <a:spcPts val="4300"/>
              </a:lnSpc>
              <a:buNone/>
            </a:pPr>
            <a:r>
              <a:rPr lang="en-US" sz="3400" b="1" dirty="0">
                <a:solidFill>
                  <a:srgbClr val="333F70"/>
                </a:solidFill>
                <a:latin typeface="Unbounded Bold" pitchFamily="34" charset="0"/>
                <a:ea typeface="Unbounded Bold" pitchFamily="34" charset="-122"/>
                <a:cs typeface="Unbounded Bold" pitchFamily="34" charset="-120"/>
              </a:rPr>
              <a:t>Best Practices and Recommendations</a:t>
            </a:r>
            <a:endParaRPr lang="en-US" sz="3400" dirty="0"/>
          </a:p>
        </p:txBody>
      </p:sp>
      <p:sp>
        <p:nvSpPr>
          <p:cNvPr id="4" name="Shape 1"/>
          <p:cNvSpPr/>
          <p:nvPr/>
        </p:nvSpPr>
        <p:spPr>
          <a:xfrm>
            <a:off x="612219" y="3755946"/>
            <a:ext cx="13405961" cy="3713321"/>
          </a:xfrm>
          <a:prstGeom prst="roundRect">
            <a:avLst>
              <a:gd name="adj" fmla="val 1979"/>
            </a:avLst>
          </a:prstGeom>
          <a:noFill/>
          <a:ln w="7620">
            <a:solidFill>
              <a:srgbClr val="000000">
                <a:alpha val="8000"/>
              </a:srgbClr>
            </a:solidFill>
            <a:prstDash val="solid"/>
          </a:ln>
        </p:spPr>
      </p:sp>
      <p:sp>
        <p:nvSpPr>
          <p:cNvPr id="5" name="Shape 2"/>
          <p:cNvSpPr/>
          <p:nvPr/>
        </p:nvSpPr>
        <p:spPr>
          <a:xfrm>
            <a:off x="619839" y="3763566"/>
            <a:ext cx="13390721" cy="784622"/>
          </a:xfrm>
          <a:prstGeom prst="rect">
            <a:avLst/>
          </a:prstGeom>
          <a:solidFill>
            <a:srgbClr val="FFFFFF">
              <a:alpha val="4000"/>
            </a:srgbClr>
          </a:solidFill>
        </p:spPr>
      </p:sp>
      <p:sp>
        <p:nvSpPr>
          <p:cNvPr id="6" name="Text 3"/>
          <p:cNvSpPr/>
          <p:nvPr/>
        </p:nvSpPr>
        <p:spPr>
          <a:xfrm>
            <a:off x="794742" y="3876080"/>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Instrument Early</a:t>
            </a:r>
            <a:endParaRPr lang="en-US" sz="1350" dirty="0"/>
          </a:p>
        </p:txBody>
      </p:sp>
      <p:sp>
        <p:nvSpPr>
          <p:cNvPr id="7" name="Text 4"/>
          <p:cNvSpPr/>
          <p:nvPr/>
        </p:nvSpPr>
        <p:spPr>
          <a:xfrm>
            <a:off x="7493913" y="3876080"/>
            <a:ext cx="6341745" cy="559594"/>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Incorporate distributed tracing into your application development lifecycle from the beginning to ensure consistent and comprehensive data collection.</a:t>
            </a:r>
            <a:endParaRPr lang="en-US" sz="1350" dirty="0"/>
          </a:p>
        </p:txBody>
      </p:sp>
      <p:sp>
        <p:nvSpPr>
          <p:cNvPr id="8" name="Shape 5"/>
          <p:cNvSpPr/>
          <p:nvPr/>
        </p:nvSpPr>
        <p:spPr>
          <a:xfrm>
            <a:off x="619839" y="4548187"/>
            <a:ext cx="13390721" cy="1064419"/>
          </a:xfrm>
          <a:prstGeom prst="rect">
            <a:avLst/>
          </a:prstGeom>
          <a:solidFill>
            <a:srgbClr val="000000">
              <a:alpha val="4000"/>
            </a:srgbClr>
          </a:solidFill>
        </p:spPr>
      </p:sp>
      <p:sp>
        <p:nvSpPr>
          <p:cNvPr id="9" name="Text 6"/>
          <p:cNvSpPr/>
          <p:nvPr/>
        </p:nvSpPr>
        <p:spPr>
          <a:xfrm>
            <a:off x="794742" y="4660702"/>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Standardize Tracing</a:t>
            </a:r>
            <a:endParaRPr lang="en-US" sz="1350" dirty="0"/>
          </a:p>
        </p:txBody>
      </p:sp>
      <p:sp>
        <p:nvSpPr>
          <p:cNvPr id="10" name="Text 7"/>
          <p:cNvSpPr/>
          <p:nvPr/>
        </p:nvSpPr>
        <p:spPr>
          <a:xfrm>
            <a:off x="7493913" y="4660702"/>
            <a:ext cx="6341745" cy="839391"/>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Adopt a common tracing framework, such as OpenTelemetry, to ensure interoperability and facilitate the exchange of tracing data across your organization.</a:t>
            </a:r>
            <a:endParaRPr lang="en-US" sz="1350" dirty="0"/>
          </a:p>
        </p:txBody>
      </p:sp>
      <p:sp>
        <p:nvSpPr>
          <p:cNvPr id="11" name="Shape 8"/>
          <p:cNvSpPr/>
          <p:nvPr/>
        </p:nvSpPr>
        <p:spPr>
          <a:xfrm>
            <a:off x="619839" y="5612606"/>
            <a:ext cx="13390721" cy="784622"/>
          </a:xfrm>
          <a:prstGeom prst="rect">
            <a:avLst/>
          </a:prstGeom>
          <a:solidFill>
            <a:srgbClr val="FFFFFF">
              <a:alpha val="4000"/>
            </a:srgbClr>
          </a:solidFill>
        </p:spPr>
      </p:sp>
      <p:sp>
        <p:nvSpPr>
          <p:cNvPr id="12" name="Text 9"/>
          <p:cNvSpPr/>
          <p:nvPr/>
        </p:nvSpPr>
        <p:spPr>
          <a:xfrm>
            <a:off x="794742" y="5725120"/>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Optimize for Performance</a:t>
            </a:r>
            <a:endParaRPr lang="en-US" sz="1350" dirty="0"/>
          </a:p>
        </p:txBody>
      </p:sp>
      <p:sp>
        <p:nvSpPr>
          <p:cNvPr id="13" name="Text 10"/>
          <p:cNvSpPr/>
          <p:nvPr/>
        </p:nvSpPr>
        <p:spPr>
          <a:xfrm>
            <a:off x="7493913" y="5725120"/>
            <a:ext cx="6341745" cy="559594"/>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Carefully design your tracing implementation to minimize the performance impact on your application, especially in critical paths or high-traffic areas.</a:t>
            </a:r>
            <a:endParaRPr lang="en-US" sz="1350" dirty="0"/>
          </a:p>
        </p:txBody>
      </p:sp>
      <p:sp>
        <p:nvSpPr>
          <p:cNvPr id="14" name="Shape 11"/>
          <p:cNvSpPr/>
          <p:nvPr/>
        </p:nvSpPr>
        <p:spPr>
          <a:xfrm>
            <a:off x="619839" y="6397228"/>
            <a:ext cx="13390721" cy="1064419"/>
          </a:xfrm>
          <a:prstGeom prst="rect">
            <a:avLst/>
          </a:prstGeom>
          <a:solidFill>
            <a:srgbClr val="000000">
              <a:alpha val="4000"/>
            </a:srgbClr>
          </a:solidFill>
        </p:spPr>
      </p:sp>
      <p:sp>
        <p:nvSpPr>
          <p:cNvPr id="15" name="Text 12"/>
          <p:cNvSpPr/>
          <p:nvPr/>
        </p:nvSpPr>
        <p:spPr>
          <a:xfrm>
            <a:off x="794742" y="6509742"/>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Leverage Automation</a:t>
            </a:r>
            <a:endParaRPr lang="en-US" sz="1350" dirty="0"/>
          </a:p>
        </p:txBody>
      </p:sp>
      <p:sp>
        <p:nvSpPr>
          <p:cNvPr id="16" name="Text 13"/>
          <p:cNvSpPr/>
          <p:nvPr/>
        </p:nvSpPr>
        <p:spPr>
          <a:xfrm>
            <a:off x="7493913" y="6509742"/>
            <a:ext cx="6341745" cy="839391"/>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Integrate distributed tracing instrumentation into your CI/CD pipeline to ensure consistent and up-to-date tracing capabilities across your application landscape.</a:t>
            </a:r>
            <a:endParaRPr lang="en-US" sz="13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4084"/>
            <a:ext cx="7556421" cy="2934653"/>
          </a:xfrm>
          <a:prstGeom prst="rect">
            <a:avLst/>
          </a:prstGeom>
          <a:noFill/>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Introduction to OpenTelemetry and Jaeger</a:t>
            </a:r>
            <a:endParaRPr lang="en-US" sz="6150" dirty="0"/>
          </a:p>
        </p:txBody>
      </p:sp>
      <p:sp>
        <p:nvSpPr>
          <p:cNvPr id="4" name="Text 1"/>
          <p:cNvSpPr/>
          <p:nvPr/>
        </p:nvSpPr>
        <p:spPr>
          <a:xfrm>
            <a:off x="793790" y="4518898"/>
            <a:ext cx="7556421"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OpenTelemetry and Jaeger are powerful tools that work together to provide comprehensive distributed tracing capabilities. This presentation will explore their key features, benefits, and how to effectively implement them for monitoring and analyzing your applications.</a:t>
            </a:r>
            <a:endParaRPr lang="en-US" sz="1750" dirty="0"/>
          </a:p>
        </p:txBody>
      </p:sp>
      <p:sp>
        <p:nvSpPr>
          <p:cNvPr id="5" name="Shape 2"/>
          <p:cNvSpPr/>
          <p:nvPr/>
        </p:nvSpPr>
        <p:spPr>
          <a:xfrm>
            <a:off x="793790" y="6605468"/>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4155"/>
            <a:ext cx="12144613" cy="708779"/>
          </a:xfrm>
          <a:prstGeom prst="rect">
            <a:avLst/>
          </a:prstGeom>
          <a:noFill/>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The Need for Unified Observability</a:t>
            </a:r>
            <a:endParaRPr lang="en-US" sz="4450" dirty="0"/>
          </a:p>
        </p:txBody>
      </p:sp>
      <p:sp>
        <p:nvSpPr>
          <p:cNvPr id="3" name="Text 1"/>
          <p:cNvSpPr/>
          <p:nvPr/>
        </p:nvSpPr>
        <p:spPr>
          <a:xfrm>
            <a:off x="793790" y="3089910"/>
            <a:ext cx="354901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Fragmented Tooling</a:t>
            </a:r>
            <a:endParaRPr lang="en-US" sz="2200" dirty="0"/>
          </a:p>
        </p:txBody>
      </p:sp>
      <p:sp>
        <p:nvSpPr>
          <p:cNvPr id="4" name="Text 2"/>
          <p:cNvSpPr/>
          <p:nvPr/>
        </p:nvSpPr>
        <p:spPr>
          <a:xfrm>
            <a:off x="793790" y="3671054"/>
            <a:ext cx="3978116" cy="2177415"/>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Traditionally, organizations have relied on a patchwork of disparate observability tools, each with its own data formats and integration requirements, leading to silos and fragmented data.</a:t>
            </a:r>
            <a:endParaRPr lang="en-US" sz="1750" dirty="0"/>
          </a:p>
        </p:txBody>
      </p:sp>
      <p:sp>
        <p:nvSpPr>
          <p:cNvPr id="5" name="Text 3"/>
          <p:cNvSpPr/>
          <p:nvPr/>
        </p:nvSpPr>
        <p:spPr>
          <a:xfrm>
            <a:off x="5332928" y="3089910"/>
            <a:ext cx="3887629"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Increased Complexity</a:t>
            </a:r>
            <a:endParaRPr lang="en-US" sz="2200" dirty="0"/>
          </a:p>
        </p:txBody>
      </p:sp>
      <p:sp>
        <p:nvSpPr>
          <p:cNvPr id="6" name="Text 4"/>
          <p:cNvSpPr/>
          <p:nvPr/>
        </p:nvSpPr>
        <p:spPr>
          <a:xfrm>
            <a:off x="5332928" y="3671054"/>
            <a:ext cx="3978116" cy="254031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As modern applications become more distributed, containerized, and cloud-native, the need for a unified observability solution has become more pressing to address the increased complexity of these systems.</a:t>
            </a:r>
            <a:endParaRPr lang="en-US" sz="1750" dirty="0"/>
          </a:p>
        </p:txBody>
      </p:sp>
      <p:sp>
        <p:nvSpPr>
          <p:cNvPr id="7" name="Text 5"/>
          <p:cNvSpPr/>
          <p:nvPr/>
        </p:nvSpPr>
        <p:spPr>
          <a:xfrm>
            <a:off x="9872067" y="3089910"/>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Vendor Lock-in</a:t>
            </a:r>
            <a:endParaRPr lang="en-US" sz="2200" dirty="0"/>
          </a:p>
        </p:txBody>
      </p:sp>
      <p:sp>
        <p:nvSpPr>
          <p:cNvPr id="8" name="Text 6"/>
          <p:cNvSpPr/>
          <p:nvPr/>
        </p:nvSpPr>
        <p:spPr>
          <a:xfrm>
            <a:off x="9872067" y="3671054"/>
            <a:ext cx="3978116" cy="1814513"/>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Many existing observability tools are vendor-specific, which can lead to vendor lock-in and limit an organization's flexibility to choose the best-fit solutions for their needs.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Understanding Distributed Tracing</a:t>
            </a:r>
            <a:endParaRPr lang="en-US" sz="4300" dirty="0"/>
          </a:p>
        </p:txBody>
      </p:sp>
      <p:sp>
        <p:nvSpPr>
          <p:cNvPr id="4" name="Shape 1"/>
          <p:cNvSpPr/>
          <p:nvPr/>
        </p:nvSpPr>
        <p:spPr>
          <a:xfrm>
            <a:off x="1087041" y="2314932"/>
            <a:ext cx="30480" cy="5309949"/>
          </a:xfrm>
          <a:prstGeom prst="roundRect">
            <a:avLst>
              <a:gd name="adj" fmla="val 303837"/>
            </a:avLst>
          </a:prstGeom>
          <a:solidFill>
            <a:srgbClr val="BCDBD4"/>
          </a:solidFill>
        </p:spPr>
      </p:sp>
      <p:sp>
        <p:nvSpPr>
          <p:cNvPr id="5" name="Shape 2"/>
          <p:cNvSpPr/>
          <p:nvPr/>
        </p:nvSpPr>
        <p:spPr>
          <a:xfrm>
            <a:off x="1319808" y="2795707"/>
            <a:ext cx="771644" cy="30480"/>
          </a:xfrm>
          <a:prstGeom prst="roundRect">
            <a:avLst>
              <a:gd name="adj" fmla="val 303837"/>
            </a:avLst>
          </a:prstGeom>
          <a:solidFill>
            <a:srgbClr val="BCDBD4"/>
          </a:solidFill>
        </p:spPr>
      </p:sp>
      <p:sp>
        <p:nvSpPr>
          <p:cNvPr id="6" name="Shape 3"/>
          <p:cNvSpPr/>
          <p:nvPr/>
        </p:nvSpPr>
        <p:spPr>
          <a:xfrm>
            <a:off x="854273" y="2562939"/>
            <a:ext cx="496014" cy="496014"/>
          </a:xfrm>
          <a:prstGeom prst="roundRect">
            <a:avLst>
              <a:gd name="adj" fmla="val 18671"/>
            </a:avLst>
          </a:prstGeom>
          <a:solidFill>
            <a:srgbClr val="D6F5EE"/>
          </a:solidFill>
          <a:ln w="7620">
            <a:solidFill>
              <a:srgbClr val="BCDBD4"/>
            </a:solidFill>
            <a:prstDash val="solid"/>
          </a:ln>
        </p:spPr>
      </p:sp>
      <p:sp>
        <p:nvSpPr>
          <p:cNvPr id="7" name="Text 4"/>
          <p:cNvSpPr/>
          <p:nvPr/>
        </p:nvSpPr>
        <p:spPr>
          <a:xfrm>
            <a:off x="1016198" y="2645569"/>
            <a:ext cx="172045" cy="330756"/>
          </a:xfrm>
          <a:prstGeom prst="rect">
            <a:avLst/>
          </a:prstGeom>
          <a:noFill/>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8" name="Text 5"/>
          <p:cNvSpPr/>
          <p:nvPr/>
        </p:nvSpPr>
        <p:spPr>
          <a:xfrm>
            <a:off x="2314932" y="2535317"/>
            <a:ext cx="4171831" cy="344448"/>
          </a:xfrm>
          <a:prstGeom prst="rect">
            <a:avLst/>
          </a:prstGeom>
          <a:noFill/>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Capture Telemetry Data</a:t>
            </a:r>
            <a:endParaRPr lang="en-US" sz="2150" dirty="0"/>
          </a:p>
        </p:txBody>
      </p:sp>
      <p:sp>
        <p:nvSpPr>
          <p:cNvPr id="9" name="Text 6"/>
          <p:cNvSpPr/>
          <p:nvPr/>
        </p:nvSpPr>
        <p:spPr>
          <a:xfrm>
            <a:off x="2314932" y="3012043"/>
            <a:ext cx="6057424" cy="705564"/>
          </a:xfrm>
          <a:prstGeom prst="rect">
            <a:avLst/>
          </a:prstGeom>
          <a:noFill/>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Collect traces, metrics, and logs from your distributed applications.</a:t>
            </a:r>
            <a:endParaRPr lang="en-US" sz="1700" dirty="0"/>
          </a:p>
        </p:txBody>
      </p:sp>
      <p:sp>
        <p:nvSpPr>
          <p:cNvPr id="10" name="Shape 7"/>
          <p:cNvSpPr/>
          <p:nvPr/>
        </p:nvSpPr>
        <p:spPr>
          <a:xfrm>
            <a:off x="1319808" y="4639151"/>
            <a:ext cx="771644" cy="30480"/>
          </a:xfrm>
          <a:prstGeom prst="roundRect">
            <a:avLst>
              <a:gd name="adj" fmla="val 303837"/>
            </a:avLst>
          </a:prstGeom>
          <a:solidFill>
            <a:srgbClr val="BCDBD4"/>
          </a:solidFill>
        </p:spPr>
      </p:sp>
      <p:sp>
        <p:nvSpPr>
          <p:cNvPr id="11" name="Shape 8"/>
          <p:cNvSpPr/>
          <p:nvPr/>
        </p:nvSpPr>
        <p:spPr>
          <a:xfrm>
            <a:off x="854273" y="4406384"/>
            <a:ext cx="496014" cy="496014"/>
          </a:xfrm>
          <a:prstGeom prst="roundRect">
            <a:avLst>
              <a:gd name="adj" fmla="val 18671"/>
            </a:avLst>
          </a:prstGeom>
          <a:solidFill>
            <a:srgbClr val="D6F5EE"/>
          </a:solidFill>
          <a:ln w="7620">
            <a:solidFill>
              <a:srgbClr val="BCDBD4"/>
            </a:solidFill>
            <a:prstDash val="solid"/>
          </a:ln>
        </p:spPr>
      </p:sp>
      <p:sp>
        <p:nvSpPr>
          <p:cNvPr id="12" name="Text 9"/>
          <p:cNvSpPr/>
          <p:nvPr/>
        </p:nvSpPr>
        <p:spPr>
          <a:xfrm>
            <a:off x="964168" y="4489013"/>
            <a:ext cx="276106" cy="330756"/>
          </a:xfrm>
          <a:prstGeom prst="rect">
            <a:avLst/>
          </a:prstGeom>
          <a:noFill/>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13" name="Text 10"/>
          <p:cNvSpPr/>
          <p:nvPr/>
        </p:nvSpPr>
        <p:spPr>
          <a:xfrm>
            <a:off x="2314932" y="4378762"/>
            <a:ext cx="3850600" cy="344448"/>
          </a:xfrm>
          <a:prstGeom prst="rect">
            <a:avLst/>
          </a:prstGeom>
          <a:noFill/>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Correlate and Analyze</a:t>
            </a:r>
            <a:endParaRPr lang="en-US" sz="2150" dirty="0"/>
          </a:p>
        </p:txBody>
      </p:sp>
      <p:sp>
        <p:nvSpPr>
          <p:cNvPr id="14" name="Text 11"/>
          <p:cNvSpPr/>
          <p:nvPr/>
        </p:nvSpPr>
        <p:spPr>
          <a:xfrm>
            <a:off x="2314932" y="4855488"/>
            <a:ext cx="6057424" cy="705564"/>
          </a:xfrm>
          <a:prstGeom prst="rect">
            <a:avLst/>
          </a:prstGeom>
          <a:noFill/>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Understand the relationships and dependencies between services.</a:t>
            </a:r>
            <a:endParaRPr lang="en-US" sz="1700" dirty="0"/>
          </a:p>
        </p:txBody>
      </p:sp>
      <p:sp>
        <p:nvSpPr>
          <p:cNvPr id="15" name="Shape 12"/>
          <p:cNvSpPr/>
          <p:nvPr/>
        </p:nvSpPr>
        <p:spPr>
          <a:xfrm>
            <a:off x="1319808" y="6482596"/>
            <a:ext cx="771644" cy="30480"/>
          </a:xfrm>
          <a:prstGeom prst="roundRect">
            <a:avLst>
              <a:gd name="adj" fmla="val 303837"/>
            </a:avLst>
          </a:prstGeom>
          <a:solidFill>
            <a:srgbClr val="BCDBD4"/>
          </a:solidFill>
        </p:spPr>
      </p:sp>
      <p:sp>
        <p:nvSpPr>
          <p:cNvPr id="16" name="Shape 13"/>
          <p:cNvSpPr/>
          <p:nvPr/>
        </p:nvSpPr>
        <p:spPr>
          <a:xfrm>
            <a:off x="854273" y="6249829"/>
            <a:ext cx="496014" cy="496014"/>
          </a:xfrm>
          <a:prstGeom prst="roundRect">
            <a:avLst>
              <a:gd name="adj" fmla="val 18671"/>
            </a:avLst>
          </a:prstGeom>
          <a:solidFill>
            <a:srgbClr val="D6F5EE"/>
          </a:solidFill>
          <a:ln w="7620">
            <a:solidFill>
              <a:srgbClr val="BCDBD4"/>
            </a:solidFill>
            <a:prstDash val="solid"/>
          </a:ln>
        </p:spPr>
      </p:sp>
      <p:sp>
        <p:nvSpPr>
          <p:cNvPr id="17" name="Text 14"/>
          <p:cNvSpPr/>
          <p:nvPr/>
        </p:nvSpPr>
        <p:spPr>
          <a:xfrm>
            <a:off x="963573" y="6332458"/>
            <a:ext cx="277416" cy="330756"/>
          </a:xfrm>
          <a:prstGeom prst="rect">
            <a:avLst/>
          </a:prstGeom>
          <a:noFill/>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8" name="Text 15"/>
          <p:cNvSpPr/>
          <p:nvPr/>
        </p:nvSpPr>
        <p:spPr>
          <a:xfrm>
            <a:off x="2314932" y="6222206"/>
            <a:ext cx="3909536" cy="344448"/>
          </a:xfrm>
          <a:prstGeom prst="rect">
            <a:avLst/>
          </a:prstGeom>
          <a:noFill/>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Optimize Performance</a:t>
            </a:r>
            <a:endParaRPr lang="en-US" sz="2150" dirty="0"/>
          </a:p>
        </p:txBody>
      </p:sp>
      <p:sp>
        <p:nvSpPr>
          <p:cNvPr id="19" name="Text 16"/>
          <p:cNvSpPr/>
          <p:nvPr/>
        </p:nvSpPr>
        <p:spPr>
          <a:xfrm>
            <a:off x="2314932" y="6698933"/>
            <a:ext cx="6057424" cy="705564"/>
          </a:xfrm>
          <a:prstGeom prst="rect">
            <a:avLst/>
          </a:prstGeom>
          <a:noFill/>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Identify bottlenecks and issues to improve the overall application performance.</a:t>
            </a:r>
            <a:endParaRPr lang="en-US" sz="17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Key Features and Benefits of OpenTelemetry</a:t>
            </a:r>
            <a:endParaRPr lang="en-US" sz="4450" dirty="0"/>
          </a:p>
        </p:txBody>
      </p:sp>
      <p:sp>
        <p:nvSpPr>
          <p:cNvPr id="3" name="Text 1"/>
          <p:cNvSpPr/>
          <p:nvPr/>
        </p:nvSpPr>
        <p:spPr>
          <a:xfrm>
            <a:off x="793790" y="3988594"/>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Vendor-Neutral</a:t>
            </a:r>
            <a:endParaRPr lang="en-US" sz="2200" dirty="0"/>
          </a:p>
        </p:txBody>
      </p:sp>
      <p:sp>
        <p:nvSpPr>
          <p:cNvPr id="4" name="Text 2"/>
          <p:cNvSpPr/>
          <p:nvPr/>
        </p:nvSpPr>
        <p:spPr>
          <a:xfrm>
            <a:off x="793790" y="4569738"/>
            <a:ext cx="3978116" cy="1451610"/>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OpenTelemetry is an open-source and vendor-neutral instrumentation library that can be used with various monitoring platforms.</a:t>
            </a:r>
            <a:endParaRPr lang="en-US" sz="1750" dirty="0"/>
          </a:p>
        </p:txBody>
      </p:sp>
      <p:sp>
        <p:nvSpPr>
          <p:cNvPr id="5" name="Text 3"/>
          <p:cNvSpPr/>
          <p:nvPr/>
        </p:nvSpPr>
        <p:spPr>
          <a:xfrm>
            <a:off x="5332928" y="3988594"/>
            <a:ext cx="3333631"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Language Support</a:t>
            </a:r>
            <a:endParaRPr lang="en-US" sz="2200" dirty="0"/>
          </a:p>
        </p:txBody>
      </p:sp>
      <p:sp>
        <p:nvSpPr>
          <p:cNvPr id="6" name="Text 4"/>
          <p:cNvSpPr/>
          <p:nvPr/>
        </p:nvSpPr>
        <p:spPr>
          <a:xfrm>
            <a:off x="5332928" y="4569738"/>
            <a:ext cx="3978116" cy="1451610"/>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Supports multiple programming languages, enabling consistent tracing across your entire application stack.</a:t>
            </a:r>
            <a:endParaRPr lang="en-US" sz="1750" dirty="0"/>
          </a:p>
        </p:txBody>
      </p:sp>
      <p:sp>
        <p:nvSpPr>
          <p:cNvPr id="7" name="Text 5"/>
          <p:cNvSpPr/>
          <p:nvPr/>
        </p:nvSpPr>
        <p:spPr>
          <a:xfrm>
            <a:off x="9872067" y="3988594"/>
            <a:ext cx="3922514"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Scalable and Efficient</a:t>
            </a:r>
            <a:endParaRPr lang="en-US" sz="2200" dirty="0"/>
          </a:p>
        </p:txBody>
      </p:sp>
      <p:sp>
        <p:nvSpPr>
          <p:cNvPr id="8" name="Text 6"/>
          <p:cNvSpPr/>
          <p:nvPr/>
        </p:nvSpPr>
        <p:spPr>
          <a:xfrm>
            <a:off x="9872067" y="4569738"/>
            <a:ext cx="3978116" cy="108870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Designed to handle high-volume data streams with low overhead, ensuring reliable and scalable performance.</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896" y="695206"/>
            <a:ext cx="7766209" cy="1845231"/>
          </a:xfrm>
          <a:prstGeom prst="rect">
            <a:avLst/>
          </a:prstGeom>
          <a:noFill/>
        </p:spPr>
        <p:txBody>
          <a:bodyPr wrap="square" lIns="0" tIns="0" rIns="0" bIns="0" rtlCol="0" anchor="t"/>
          <a:lstStyle/>
          <a:p>
            <a:pPr marL="0" indent="0">
              <a:lnSpc>
                <a:spcPts val="4800"/>
              </a:lnSpc>
              <a:buNone/>
            </a:pPr>
            <a:r>
              <a:rPr lang="en-US" sz="3850" b="1" dirty="0">
                <a:solidFill>
                  <a:srgbClr val="333F70"/>
                </a:solidFill>
                <a:latin typeface="Unbounded Bold" pitchFamily="34" charset="0"/>
                <a:ea typeface="Unbounded Bold" pitchFamily="34" charset="-122"/>
                <a:cs typeface="Unbounded Bold" pitchFamily="34" charset="-120"/>
              </a:rPr>
              <a:t>Jaeger: An Open-Source Distributed Tracing Platform</a:t>
            </a:r>
            <a:endParaRPr lang="en-US" sz="3850" dirty="0"/>
          </a:p>
        </p:txBody>
      </p:sp>
      <p:sp>
        <p:nvSpPr>
          <p:cNvPr id="4" name="Shape 1"/>
          <p:cNvSpPr/>
          <p:nvPr/>
        </p:nvSpPr>
        <p:spPr>
          <a:xfrm>
            <a:off x="688896" y="2835593"/>
            <a:ext cx="3784759" cy="2408396"/>
          </a:xfrm>
          <a:prstGeom prst="roundRect">
            <a:avLst>
              <a:gd name="adj" fmla="val 3433"/>
            </a:avLst>
          </a:prstGeom>
          <a:solidFill>
            <a:srgbClr val="D6F5EE"/>
          </a:solidFill>
          <a:ln w="7620">
            <a:solidFill>
              <a:srgbClr val="BCDBD4"/>
            </a:solidFill>
            <a:prstDash val="solid"/>
          </a:ln>
        </p:spPr>
      </p:sp>
      <p:sp>
        <p:nvSpPr>
          <p:cNvPr id="5" name="Text 2"/>
          <p:cNvSpPr/>
          <p:nvPr/>
        </p:nvSpPr>
        <p:spPr>
          <a:xfrm>
            <a:off x="893326" y="3040023"/>
            <a:ext cx="2574488" cy="307538"/>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Flexible Backend</a:t>
            </a:r>
            <a:endParaRPr lang="en-US" sz="1900" dirty="0"/>
          </a:p>
        </p:txBody>
      </p:sp>
      <p:sp>
        <p:nvSpPr>
          <p:cNvPr id="6" name="Text 3"/>
          <p:cNvSpPr/>
          <p:nvPr/>
        </p:nvSpPr>
        <p:spPr>
          <a:xfrm>
            <a:off x="893326" y="3465552"/>
            <a:ext cx="3375898" cy="1574006"/>
          </a:xfrm>
          <a:prstGeom prst="rect">
            <a:avLst/>
          </a:prstGeom>
          <a:noFill/>
        </p:spPr>
        <p:txBody>
          <a:bodyPr wrap="square" lIns="0" tIns="0" rIns="0" bIns="0" rtlCol="0" anchor="t"/>
          <a:lstStyle/>
          <a:p>
            <a:pPr marL="0" indent="0">
              <a:lnSpc>
                <a:spcPts val="2450"/>
              </a:lnSpc>
              <a:buNone/>
            </a:pPr>
            <a:r>
              <a:rPr lang="en-US" sz="1500" dirty="0">
                <a:solidFill>
                  <a:srgbClr val="333F70"/>
                </a:solidFill>
                <a:latin typeface="Open Sans" pitchFamily="34" charset="0"/>
                <a:ea typeface="Open Sans" pitchFamily="34" charset="-122"/>
                <a:cs typeface="Open Sans" pitchFamily="34" charset="-120"/>
              </a:rPr>
              <a:t>Jaeger supports various storage backends, including Elasticsearch, Cassandra, and memory, allowing you to choose the most suitable option.</a:t>
            </a:r>
            <a:endParaRPr lang="en-US" sz="1500" dirty="0"/>
          </a:p>
        </p:txBody>
      </p:sp>
      <p:sp>
        <p:nvSpPr>
          <p:cNvPr id="7" name="Shape 4"/>
          <p:cNvSpPr/>
          <p:nvPr/>
        </p:nvSpPr>
        <p:spPr>
          <a:xfrm>
            <a:off x="4670465" y="2835593"/>
            <a:ext cx="3784759" cy="2408396"/>
          </a:xfrm>
          <a:prstGeom prst="roundRect">
            <a:avLst>
              <a:gd name="adj" fmla="val 3433"/>
            </a:avLst>
          </a:prstGeom>
          <a:solidFill>
            <a:srgbClr val="D6F5EE"/>
          </a:solidFill>
          <a:ln w="7620">
            <a:solidFill>
              <a:srgbClr val="BCDBD4"/>
            </a:solidFill>
            <a:prstDash val="solid"/>
          </a:ln>
        </p:spPr>
      </p:sp>
      <p:sp>
        <p:nvSpPr>
          <p:cNvPr id="8" name="Text 5"/>
          <p:cNvSpPr/>
          <p:nvPr/>
        </p:nvSpPr>
        <p:spPr>
          <a:xfrm>
            <a:off x="4874895" y="3040023"/>
            <a:ext cx="2460546" cy="307538"/>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Intuitive UI</a:t>
            </a:r>
            <a:endParaRPr lang="en-US" sz="1900" dirty="0"/>
          </a:p>
        </p:txBody>
      </p:sp>
      <p:sp>
        <p:nvSpPr>
          <p:cNvPr id="9" name="Text 6"/>
          <p:cNvSpPr/>
          <p:nvPr/>
        </p:nvSpPr>
        <p:spPr>
          <a:xfrm>
            <a:off x="4874895" y="3465552"/>
            <a:ext cx="3375898" cy="944404"/>
          </a:xfrm>
          <a:prstGeom prst="rect">
            <a:avLst/>
          </a:prstGeom>
          <a:noFill/>
        </p:spPr>
        <p:txBody>
          <a:bodyPr wrap="square" lIns="0" tIns="0" rIns="0" bIns="0" rtlCol="0" anchor="t"/>
          <a:lstStyle/>
          <a:p>
            <a:pPr marL="0" indent="0">
              <a:lnSpc>
                <a:spcPts val="2450"/>
              </a:lnSpc>
              <a:buNone/>
            </a:pPr>
            <a:r>
              <a:rPr lang="en-US" sz="1500" dirty="0">
                <a:solidFill>
                  <a:srgbClr val="333F70"/>
                </a:solidFill>
                <a:latin typeface="Open Sans" pitchFamily="34" charset="0"/>
                <a:ea typeface="Open Sans" pitchFamily="34" charset="-122"/>
                <a:cs typeface="Open Sans" pitchFamily="34" charset="-120"/>
              </a:rPr>
              <a:t>The Jaeger user interface provides a user-friendly way to visualize, search, and analyze trace data.</a:t>
            </a:r>
            <a:endParaRPr lang="en-US" sz="1500" dirty="0"/>
          </a:p>
        </p:txBody>
      </p:sp>
      <p:sp>
        <p:nvSpPr>
          <p:cNvPr id="10" name="Shape 7"/>
          <p:cNvSpPr/>
          <p:nvPr/>
        </p:nvSpPr>
        <p:spPr>
          <a:xfrm>
            <a:off x="688896" y="5440799"/>
            <a:ext cx="3784759" cy="2093595"/>
          </a:xfrm>
          <a:prstGeom prst="roundRect">
            <a:avLst>
              <a:gd name="adj" fmla="val 3949"/>
            </a:avLst>
          </a:prstGeom>
          <a:solidFill>
            <a:srgbClr val="D6F5EE"/>
          </a:solidFill>
          <a:ln w="7620">
            <a:solidFill>
              <a:srgbClr val="BCDBD4"/>
            </a:solidFill>
            <a:prstDash val="solid"/>
          </a:ln>
        </p:spPr>
      </p:sp>
      <p:sp>
        <p:nvSpPr>
          <p:cNvPr id="11" name="Text 8"/>
          <p:cNvSpPr/>
          <p:nvPr/>
        </p:nvSpPr>
        <p:spPr>
          <a:xfrm>
            <a:off x="893326" y="5645229"/>
            <a:ext cx="3375660" cy="307538"/>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Scalable Architecture</a:t>
            </a:r>
            <a:endParaRPr lang="en-US" sz="1900" dirty="0"/>
          </a:p>
        </p:txBody>
      </p:sp>
      <p:sp>
        <p:nvSpPr>
          <p:cNvPr id="12" name="Text 9"/>
          <p:cNvSpPr/>
          <p:nvPr/>
        </p:nvSpPr>
        <p:spPr>
          <a:xfrm>
            <a:off x="893326" y="6070759"/>
            <a:ext cx="3375898" cy="1259205"/>
          </a:xfrm>
          <a:prstGeom prst="rect">
            <a:avLst/>
          </a:prstGeom>
          <a:noFill/>
        </p:spPr>
        <p:txBody>
          <a:bodyPr wrap="square" lIns="0" tIns="0" rIns="0" bIns="0" rtlCol="0" anchor="t"/>
          <a:lstStyle/>
          <a:p>
            <a:pPr marL="0" indent="0">
              <a:lnSpc>
                <a:spcPts val="2450"/>
              </a:lnSpc>
              <a:buNone/>
            </a:pPr>
            <a:r>
              <a:rPr lang="en-US" sz="1500" dirty="0">
                <a:solidFill>
                  <a:srgbClr val="333F70"/>
                </a:solidFill>
                <a:latin typeface="Open Sans" pitchFamily="34" charset="0"/>
                <a:ea typeface="Open Sans" pitchFamily="34" charset="-122"/>
                <a:cs typeface="Open Sans" pitchFamily="34" charset="-120"/>
              </a:rPr>
              <a:t>Jaeger's architecture is designed to handle high-volume trace data, ensuring reliable and scalable performance.</a:t>
            </a:r>
            <a:endParaRPr lang="en-US" sz="1500" dirty="0"/>
          </a:p>
        </p:txBody>
      </p:sp>
      <p:sp>
        <p:nvSpPr>
          <p:cNvPr id="13" name="Shape 10"/>
          <p:cNvSpPr/>
          <p:nvPr/>
        </p:nvSpPr>
        <p:spPr>
          <a:xfrm>
            <a:off x="4670465" y="5440799"/>
            <a:ext cx="3784759" cy="2093595"/>
          </a:xfrm>
          <a:prstGeom prst="roundRect">
            <a:avLst>
              <a:gd name="adj" fmla="val 3949"/>
            </a:avLst>
          </a:prstGeom>
          <a:solidFill>
            <a:srgbClr val="D6F5EE"/>
          </a:solidFill>
          <a:ln w="7620">
            <a:solidFill>
              <a:srgbClr val="BCDBD4"/>
            </a:solidFill>
            <a:prstDash val="solid"/>
          </a:ln>
        </p:spPr>
      </p:sp>
      <p:sp>
        <p:nvSpPr>
          <p:cNvPr id="14" name="Text 11"/>
          <p:cNvSpPr/>
          <p:nvPr/>
        </p:nvSpPr>
        <p:spPr>
          <a:xfrm>
            <a:off x="4874895" y="5645229"/>
            <a:ext cx="2460546" cy="307538"/>
          </a:xfrm>
          <a:prstGeom prst="rect">
            <a:avLst/>
          </a:prstGeom>
          <a:noFill/>
        </p:spPr>
        <p:txBody>
          <a:bodyPr wrap="none" lIns="0" tIns="0" rIns="0" bIns="0" rtlCol="0" anchor="t"/>
          <a:lstStyle/>
          <a:p>
            <a:pPr marL="0" indent="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Open-Source</a:t>
            </a:r>
            <a:endParaRPr lang="en-US" sz="1900" dirty="0"/>
          </a:p>
        </p:txBody>
      </p:sp>
      <p:sp>
        <p:nvSpPr>
          <p:cNvPr id="15" name="Text 12"/>
          <p:cNvSpPr/>
          <p:nvPr/>
        </p:nvSpPr>
        <p:spPr>
          <a:xfrm>
            <a:off x="4874895" y="6070759"/>
            <a:ext cx="3375898" cy="1259205"/>
          </a:xfrm>
          <a:prstGeom prst="rect">
            <a:avLst/>
          </a:prstGeom>
          <a:noFill/>
        </p:spPr>
        <p:txBody>
          <a:bodyPr wrap="square" lIns="0" tIns="0" rIns="0" bIns="0" rtlCol="0" anchor="t"/>
          <a:lstStyle/>
          <a:p>
            <a:pPr marL="0" indent="0">
              <a:lnSpc>
                <a:spcPts val="2450"/>
              </a:lnSpc>
              <a:buNone/>
            </a:pPr>
            <a:r>
              <a:rPr lang="en-US" sz="1500" dirty="0">
                <a:solidFill>
                  <a:srgbClr val="333F70"/>
                </a:solidFill>
                <a:latin typeface="Open Sans" pitchFamily="34" charset="0"/>
                <a:ea typeface="Open Sans" pitchFamily="34" charset="-122"/>
                <a:cs typeface="Open Sans" pitchFamily="34" charset="-120"/>
              </a:rPr>
              <a:t>Jaeger is an open-source project, allowing for community contributions and customizations to meet your specific needs.</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065" y="562332"/>
            <a:ext cx="7717869" cy="1909882"/>
          </a:xfrm>
          <a:prstGeom prst="rect">
            <a:avLst/>
          </a:prstGeom>
          <a:noFill/>
        </p:spPr>
        <p:txBody>
          <a:bodyPr wrap="square" lIns="0" tIns="0" rIns="0" bIns="0" rtlCol="0" anchor="t"/>
          <a:lstStyle/>
          <a:p>
            <a:pPr marL="0" indent="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Integrating OpenTelemetry with Jaeger</a:t>
            </a:r>
            <a:endParaRPr lang="en-US" sz="4000" dirty="0"/>
          </a:p>
        </p:txBody>
      </p:sp>
      <p:pic>
        <p:nvPicPr>
          <p:cNvPr id="4" name="Image 1" descr="preencoded.png"/>
          <p:cNvPicPr>
            <a:picLocks noChangeAspect="1"/>
          </p:cNvPicPr>
          <p:nvPr/>
        </p:nvPicPr>
        <p:blipFill>
          <a:blip r:embed="rId2"/>
          <a:stretch>
            <a:fillRect/>
          </a:stretch>
        </p:blipFill>
        <p:spPr>
          <a:xfrm>
            <a:off x="713065" y="2777728"/>
            <a:ext cx="1018699" cy="1629847"/>
          </a:xfrm>
          <a:prstGeom prst="rect">
            <a:avLst/>
          </a:prstGeom>
        </p:spPr>
      </p:pic>
      <p:sp>
        <p:nvSpPr>
          <p:cNvPr id="5" name="Text 1"/>
          <p:cNvSpPr/>
          <p:nvPr/>
        </p:nvSpPr>
        <p:spPr>
          <a:xfrm>
            <a:off x="2037278" y="2981444"/>
            <a:ext cx="2546747" cy="318254"/>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Instrument</a:t>
            </a:r>
            <a:endParaRPr lang="en-US" sz="2000" dirty="0"/>
          </a:p>
        </p:txBody>
      </p:sp>
      <p:sp>
        <p:nvSpPr>
          <p:cNvPr id="6" name="Text 2"/>
          <p:cNvSpPr/>
          <p:nvPr/>
        </p:nvSpPr>
        <p:spPr>
          <a:xfrm>
            <a:off x="2037278" y="3421856"/>
            <a:ext cx="6393656" cy="651748"/>
          </a:xfrm>
          <a:prstGeom prst="rect">
            <a:avLst/>
          </a:prstGeom>
          <a:noFill/>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Use OpenTelemetry SDKs to instrument your applications and generate trace data.</a:t>
            </a:r>
            <a:endParaRPr lang="en-US" sz="1600" dirty="0"/>
          </a:p>
        </p:txBody>
      </p:sp>
      <p:pic>
        <p:nvPicPr>
          <p:cNvPr id="7" name="Image 2" descr="preencoded.png"/>
          <p:cNvPicPr>
            <a:picLocks noChangeAspect="1"/>
          </p:cNvPicPr>
          <p:nvPr/>
        </p:nvPicPr>
        <p:blipFill>
          <a:blip r:embed="rId3"/>
          <a:stretch>
            <a:fillRect/>
          </a:stretch>
        </p:blipFill>
        <p:spPr>
          <a:xfrm>
            <a:off x="713065" y="4407575"/>
            <a:ext cx="1018699" cy="1629847"/>
          </a:xfrm>
          <a:prstGeom prst="rect">
            <a:avLst/>
          </a:prstGeom>
        </p:spPr>
      </p:pic>
      <p:sp>
        <p:nvSpPr>
          <p:cNvPr id="8" name="Text 3"/>
          <p:cNvSpPr/>
          <p:nvPr/>
        </p:nvSpPr>
        <p:spPr>
          <a:xfrm>
            <a:off x="2037278" y="4611291"/>
            <a:ext cx="2546747" cy="318254"/>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Configure</a:t>
            </a:r>
            <a:endParaRPr lang="en-US" sz="2000" dirty="0"/>
          </a:p>
        </p:txBody>
      </p:sp>
      <p:sp>
        <p:nvSpPr>
          <p:cNvPr id="9" name="Text 4"/>
          <p:cNvSpPr/>
          <p:nvPr/>
        </p:nvSpPr>
        <p:spPr>
          <a:xfrm>
            <a:off x="2037278" y="5051703"/>
            <a:ext cx="6393656" cy="651748"/>
          </a:xfrm>
          <a:prstGeom prst="rect">
            <a:avLst/>
          </a:prstGeom>
          <a:noFill/>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Configure OpenTelemetry to export trace data to the Jaeger backend.</a:t>
            </a:r>
            <a:endParaRPr lang="en-US" sz="1600" dirty="0"/>
          </a:p>
        </p:txBody>
      </p:sp>
      <p:pic>
        <p:nvPicPr>
          <p:cNvPr id="10" name="Image 3" descr="preencoded.png"/>
          <p:cNvPicPr>
            <a:picLocks noChangeAspect="1"/>
          </p:cNvPicPr>
          <p:nvPr/>
        </p:nvPicPr>
        <p:blipFill>
          <a:blip r:embed="rId4"/>
          <a:stretch>
            <a:fillRect/>
          </a:stretch>
        </p:blipFill>
        <p:spPr>
          <a:xfrm>
            <a:off x="713065" y="6037421"/>
            <a:ext cx="1018699" cy="1629847"/>
          </a:xfrm>
          <a:prstGeom prst="rect">
            <a:avLst/>
          </a:prstGeom>
        </p:spPr>
      </p:pic>
      <p:sp>
        <p:nvSpPr>
          <p:cNvPr id="11" name="Text 5"/>
          <p:cNvSpPr/>
          <p:nvPr/>
        </p:nvSpPr>
        <p:spPr>
          <a:xfrm>
            <a:off x="2037278" y="6241137"/>
            <a:ext cx="2546747" cy="318254"/>
          </a:xfrm>
          <a:prstGeom prst="rect">
            <a:avLst/>
          </a:prstGeom>
          <a:noFill/>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Visualize</a:t>
            </a:r>
            <a:endParaRPr lang="en-US" sz="2000" dirty="0"/>
          </a:p>
        </p:txBody>
      </p:sp>
      <p:sp>
        <p:nvSpPr>
          <p:cNvPr id="12" name="Text 6"/>
          <p:cNvSpPr/>
          <p:nvPr/>
        </p:nvSpPr>
        <p:spPr>
          <a:xfrm>
            <a:off x="2037278" y="6681549"/>
            <a:ext cx="6393656" cy="325874"/>
          </a:xfrm>
          <a:prstGeom prst="rect">
            <a:avLst/>
          </a:prstGeom>
          <a:noFill/>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Explore and analyze the trace data using the Jaeger user interface.</a:t>
            </a: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19507"/>
          </a:xfrm>
          <a:prstGeom prst="rect">
            <a:avLst/>
          </a:prstGeom>
        </p:spPr>
      </p:pic>
      <p:sp>
        <p:nvSpPr>
          <p:cNvPr id="3" name="Text 0"/>
          <p:cNvSpPr/>
          <p:nvPr/>
        </p:nvSpPr>
        <p:spPr>
          <a:xfrm>
            <a:off x="761405" y="3319582"/>
            <a:ext cx="13107591" cy="1359694"/>
          </a:xfrm>
          <a:prstGeom prst="rect">
            <a:avLst/>
          </a:prstGeom>
          <a:noFill/>
        </p:spPr>
        <p:txBody>
          <a:bodyPr wrap="square" lIns="0" tIns="0" rIns="0" bIns="0" rtlCol="0" anchor="t"/>
          <a:lstStyle/>
          <a:p>
            <a:pPr marL="0" indent="0">
              <a:lnSpc>
                <a:spcPts val="5350"/>
              </a:lnSpc>
              <a:buNone/>
            </a:pPr>
            <a:r>
              <a:rPr lang="en-US" sz="4250" b="1" dirty="0">
                <a:solidFill>
                  <a:srgbClr val="333F70"/>
                </a:solidFill>
                <a:latin typeface="Unbounded Bold" pitchFamily="34" charset="0"/>
                <a:ea typeface="Unbounded Bold" pitchFamily="34" charset="-122"/>
                <a:cs typeface="Unbounded Bold" pitchFamily="34" charset="-120"/>
              </a:rPr>
              <a:t>Instrumenting Your Applications with OpenTelemetry</a:t>
            </a:r>
            <a:endParaRPr lang="en-US" sz="4250" dirty="0"/>
          </a:p>
        </p:txBody>
      </p:sp>
      <p:pic>
        <p:nvPicPr>
          <p:cNvPr id="4" name="Image 1" descr="preencoded.png"/>
          <p:cNvPicPr>
            <a:picLocks noChangeAspect="1"/>
          </p:cNvPicPr>
          <p:nvPr/>
        </p:nvPicPr>
        <p:blipFill>
          <a:blip r:embed="rId2"/>
          <a:stretch>
            <a:fillRect/>
          </a:stretch>
        </p:blipFill>
        <p:spPr>
          <a:xfrm>
            <a:off x="761405" y="5005507"/>
            <a:ext cx="543878" cy="543878"/>
          </a:xfrm>
          <a:prstGeom prst="rect">
            <a:avLst/>
          </a:prstGeom>
        </p:spPr>
      </p:pic>
      <p:sp>
        <p:nvSpPr>
          <p:cNvPr id="5" name="Text 1"/>
          <p:cNvSpPr/>
          <p:nvPr/>
        </p:nvSpPr>
        <p:spPr>
          <a:xfrm>
            <a:off x="761405" y="5766911"/>
            <a:ext cx="2719507" cy="339923"/>
          </a:xfrm>
          <a:prstGeom prst="rect">
            <a:avLst/>
          </a:prstGeom>
          <a:noFill/>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SDK Libraries</a:t>
            </a:r>
            <a:endParaRPr lang="en-US" sz="2100" dirty="0"/>
          </a:p>
        </p:txBody>
      </p:sp>
      <p:sp>
        <p:nvSpPr>
          <p:cNvPr id="6" name="Text 2"/>
          <p:cNvSpPr/>
          <p:nvPr/>
        </p:nvSpPr>
        <p:spPr>
          <a:xfrm>
            <a:off x="761405" y="6237327"/>
            <a:ext cx="3032165" cy="1044059"/>
          </a:xfrm>
          <a:prstGeom prst="rect">
            <a:avLst/>
          </a:prstGeom>
          <a:noFill/>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Integrate OpenTelemetry SDKs into your applications to generate trace data.</a:t>
            </a:r>
            <a:endParaRPr lang="en-US" sz="1700" dirty="0"/>
          </a:p>
        </p:txBody>
      </p:sp>
      <p:pic>
        <p:nvPicPr>
          <p:cNvPr id="7" name="Image 2" descr="preencoded.png"/>
          <p:cNvPicPr>
            <a:picLocks noChangeAspect="1"/>
          </p:cNvPicPr>
          <p:nvPr/>
        </p:nvPicPr>
        <p:blipFill>
          <a:blip r:embed="rId3"/>
          <a:stretch>
            <a:fillRect/>
          </a:stretch>
        </p:blipFill>
        <p:spPr>
          <a:xfrm>
            <a:off x="4119801" y="5005507"/>
            <a:ext cx="543878" cy="543878"/>
          </a:xfrm>
          <a:prstGeom prst="rect">
            <a:avLst/>
          </a:prstGeom>
        </p:spPr>
      </p:pic>
      <p:sp>
        <p:nvSpPr>
          <p:cNvPr id="8" name="Text 3"/>
          <p:cNvSpPr/>
          <p:nvPr/>
        </p:nvSpPr>
        <p:spPr>
          <a:xfrm>
            <a:off x="4119801" y="5766911"/>
            <a:ext cx="2719507" cy="339923"/>
          </a:xfrm>
          <a:prstGeom prst="rect">
            <a:avLst/>
          </a:prstGeom>
          <a:noFill/>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Configuration</a:t>
            </a:r>
            <a:endParaRPr lang="en-US" sz="2100" dirty="0"/>
          </a:p>
        </p:txBody>
      </p:sp>
      <p:sp>
        <p:nvSpPr>
          <p:cNvPr id="9" name="Text 4"/>
          <p:cNvSpPr/>
          <p:nvPr/>
        </p:nvSpPr>
        <p:spPr>
          <a:xfrm>
            <a:off x="4119801" y="6237327"/>
            <a:ext cx="3032284" cy="1044059"/>
          </a:xfrm>
          <a:prstGeom prst="rect">
            <a:avLst/>
          </a:prstGeom>
          <a:noFill/>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Configure the OpenTelemetry SDK to collect and export trace data.</a:t>
            </a:r>
            <a:endParaRPr lang="en-US" sz="1700" dirty="0"/>
          </a:p>
        </p:txBody>
      </p:sp>
      <p:pic>
        <p:nvPicPr>
          <p:cNvPr id="10" name="Image 3" descr="preencoded.png"/>
          <p:cNvPicPr>
            <a:picLocks noChangeAspect="1"/>
          </p:cNvPicPr>
          <p:nvPr/>
        </p:nvPicPr>
        <p:blipFill>
          <a:blip r:embed="rId4"/>
          <a:stretch>
            <a:fillRect/>
          </a:stretch>
        </p:blipFill>
        <p:spPr>
          <a:xfrm>
            <a:off x="7478316" y="5005507"/>
            <a:ext cx="543878" cy="543878"/>
          </a:xfrm>
          <a:prstGeom prst="rect">
            <a:avLst/>
          </a:prstGeom>
        </p:spPr>
      </p:pic>
      <p:sp>
        <p:nvSpPr>
          <p:cNvPr id="11" name="Text 5"/>
          <p:cNvSpPr/>
          <p:nvPr/>
        </p:nvSpPr>
        <p:spPr>
          <a:xfrm>
            <a:off x="7478316" y="5766911"/>
            <a:ext cx="2719507" cy="339923"/>
          </a:xfrm>
          <a:prstGeom prst="rect">
            <a:avLst/>
          </a:prstGeom>
          <a:noFill/>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Automation</a:t>
            </a:r>
            <a:endParaRPr lang="en-US" sz="2100" dirty="0"/>
          </a:p>
        </p:txBody>
      </p:sp>
      <p:sp>
        <p:nvSpPr>
          <p:cNvPr id="12" name="Text 6"/>
          <p:cNvSpPr/>
          <p:nvPr/>
        </p:nvSpPr>
        <p:spPr>
          <a:xfrm>
            <a:off x="7478316" y="6237327"/>
            <a:ext cx="3032165" cy="1392079"/>
          </a:xfrm>
          <a:prstGeom prst="rect">
            <a:avLst/>
          </a:prstGeom>
          <a:noFill/>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Use automated instrumentation to quickly set up tracing without manual changes.</a:t>
            </a:r>
            <a:endParaRPr lang="en-US" sz="1700" dirty="0"/>
          </a:p>
        </p:txBody>
      </p:sp>
      <p:pic>
        <p:nvPicPr>
          <p:cNvPr id="13" name="Image 4" descr="preencoded.png"/>
          <p:cNvPicPr>
            <a:picLocks noChangeAspect="1"/>
          </p:cNvPicPr>
          <p:nvPr/>
        </p:nvPicPr>
        <p:blipFill>
          <a:blip r:embed="rId5"/>
          <a:stretch>
            <a:fillRect/>
          </a:stretch>
        </p:blipFill>
        <p:spPr>
          <a:xfrm>
            <a:off x="10836712" y="5005507"/>
            <a:ext cx="543878" cy="543878"/>
          </a:xfrm>
          <a:prstGeom prst="rect">
            <a:avLst/>
          </a:prstGeom>
        </p:spPr>
      </p:pic>
      <p:sp>
        <p:nvSpPr>
          <p:cNvPr id="14" name="Text 7"/>
          <p:cNvSpPr/>
          <p:nvPr/>
        </p:nvSpPr>
        <p:spPr>
          <a:xfrm>
            <a:off x="10836712" y="5766911"/>
            <a:ext cx="2719507" cy="339923"/>
          </a:xfrm>
          <a:prstGeom prst="rect">
            <a:avLst/>
          </a:prstGeom>
          <a:noFill/>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Monitoring</a:t>
            </a:r>
            <a:endParaRPr lang="en-US" sz="2100" dirty="0"/>
          </a:p>
        </p:txBody>
      </p:sp>
      <p:sp>
        <p:nvSpPr>
          <p:cNvPr id="15" name="Text 8"/>
          <p:cNvSpPr/>
          <p:nvPr/>
        </p:nvSpPr>
        <p:spPr>
          <a:xfrm>
            <a:off x="10836712" y="6237327"/>
            <a:ext cx="3032284" cy="1044059"/>
          </a:xfrm>
          <a:prstGeom prst="rect">
            <a:avLst/>
          </a:prstGeom>
          <a:noFill/>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Monitor your application's performance and identify issues using trace data.</a:t>
            </a:r>
            <a:endParaRPr lang="en-US" sz="1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Visualizing and Analyzing Trace Data in Jaeger</a:t>
            </a:r>
            <a:endParaRPr lang="en-US" sz="4450" dirty="0"/>
          </a:p>
        </p:txBody>
      </p:sp>
      <p:sp>
        <p:nvSpPr>
          <p:cNvPr id="3" name="Text 1"/>
          <p:cNvSpPr/>
          <p:nvPr/>
        </p:nvSpPr>
        <p:spPr>
          <a:xfrm>
            <a:off x="793790" y="3988594"/>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Trace View</a:t>
            </a:r>
            <a:endParaRPr lang="en-US" sz="2200" dirty="0"/>
          </a:p>
        </p:txBody>
      </p:sp>
      <p:sp>
        <p:nvSpPr>
          <p:cNvPr id="4" name="Text 2"/>
          <p:cNvSpPr/>
          <p:nvPr/>
        </p:nvSpPr>
        <p:spPr>
          <a:xfrm>
            <a:off x="793790" y="4569738"/>
            <a:ext cx="3978116" cy="1451610"/>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Jaeger UI provides a detailed view of individual traces, showing the timeline, spans, and related metadata.</a:t>
            </a:r>
            <a:endParaRPr lang="en-US" sz="1750" dirty="0"/>
          </a:p>
        </p:txBody>
      </p:sp>
      <p:sp>
        <p:nvSpPr>
          <p:cNvPr id="5" name="Text 3"/>
          <p:cNvSpPr/>
          <p:nvPr/>
        </p:nvSpPr>
        <p:spPr>
          <a:xfrm>
            <a:off x="5332928" y="3988594"/>
            <a:ext cx="2835235"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Service Map</a:t>
            </a:r>
            <a:endParaRPr lang="en-US" sz="2200" dirty="0"/>
          </a:p>
        </p:txBody>
      </p:sp>
      <p:sp>
        <p:nvSpPr>
          <p:cNvPr id="6" name="Text 4"/>
          <p:cNvSpPr/>
          <p:nvPr/>
        </p:nvSpPr>
        <p:spPr>
          <a:xfrm>
            <a:off x="5332928" y="4569738"/>
            <a:ext cx="3978116" cy="1451610"/>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Visualize the relationships and dependencies between services, helping to understand the overall application architecture.</a:t>
            </a:r>
            <a:endParaRPr lang="en-US" sz="1750" dirty="0"/>
          </a:p>
        </p:txBody>
      </p:sp>
      <p:sp>
        <p:nvSpPr>
          <p:cNvPr id="7" name="Text 5"/>
          <p:cNvSpPr/>
          <p:nvPr/>
        </p:nvSpPr>
        <p:spPr>
          <a:xfrm>
            <a:off x="9872067" y="3988594"/>
            <a:ext cx="3573661" cy="354330"/>
          </a:xfrm>
          <a:prstGeom prst="rect">
            <a:avLst/>
          </a:prstGeom>
          <a:noFill/>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Search and Filtering</a:t>
            </a:r>
            <a:endParaRPr lang="en-US" sz="2200" dirty="0"/>
          </a:p>
        </p:txBody>
      </p:sp>
      <p:sp>
        <p:nvSpPr>
          <p:cNvPr id="8" name="Text 6"/>
          <p:cNvSpPr/>
          <p:nvPr/>
        </p:nvSpPr>
        <p:spPr>
          <a:xfrm>
            <a:off x="9872067" y="4569738"/>
            <a:ext cx="3978116" cy="108870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Easily search and filter trace data to quickly identify and investigate performance issues or anomalies.</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9228" y="891421"/>
            <a:ext cx="7698343" cy="1936313"/>
          </a:xfrm>
          <a:prstGeom prst="rect">
            <a:avLst/>
          </a:prstGeom>
          <a:noFill/>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Advanced Capabilities: Sampling and Correlation</a:t>
            </a:r>
            <a:endParaRPr lang="en-US" sz="4050" dirty="0"/>
          </a:p>
        </p:txBody>
      </p:sp>
      <p:sp>
        <p:nvSpPr>
          <p:cNvPr id="4" name="Shape 1"/>
          <p:cNvSpPr/>
          <p:nvPr/>
        </p:nvSpPr>
        <p:spPr>
          <a:xfrm>
            <a:off x="6209228" y="3369826"/>
            <a:ext cx="464701" cy="464701"/>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6360914" y="3447217"/>
            <a:ext cx="161211" cy="309801"/>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6" name="Text 3"/>
          <p:cNvSpPr/>
          <p:nvPr/>
        </p:nvSpPr>
        <p:spPr>
          <a:xfrm>
            <a:off x="6880384" y="3369826"/>
            <a:ext cx="3074789" cy="645557"/>
          </a:xfrm>
          <a:prstGeom prst="rect">
            <a:avLst/>
          </a:prstGeom>
          <a:noFill/>
        </p:spPr>
        <p:txBody>
          <a:bodyPr wrap="squar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Adaptive Sampling</a:t>
            </a:r>
            <a:endParaRPr lang="en-US" sz="2000" dirty="0"/>
          </a:p>
        </p:txBody>
      </p:sp>
      <p:sp>
        <p:nvSpPr>
          <p:cNvPr id="7" name="Text 4"/>
          <p:cNvSpPr/>
          <p:nvPr/>
        </p:nvSpPr>
        <p:spPr>
          <a:xfrm>
            <a:off x="6880384" y="4139208"/>
            <a:ext cx="3074789" cy="1652588"/>
          </a:xfrm>
          <a:prstGeom prst="rect">
            <a:avLst/>
          </a:prstGeom>
          <a:noFill/>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Jaeger's adaptive sampling algorithms ensure that important traces are captured, even in high-volume environments.</a:t>
            </a:r>
            <a:endParaRPr lang="en-US" sz="1600" dirty="0"/>
          </a:p>
        </p:txBody>
      </p:sp>
      <p:sp>
        <p:nvSpPr>
          <p:cNvPr id="8" name="Shape 5"/>
          <p:cNvSpPr/>
          <p:nvPr/>
        </p:nvSpPr>
        <p:spPr>
          <a:xfrm>
            <a:off x="10161627" y="3369826"/>
            <a:ext cx="464701" cy="464701"/>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10264616" y="3447217"/>
            <a:ext cx="258723" cy="309801"/>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0" name="Text 7"/>
          <p:cNvSpPr/>
          <p:nvPr/>
        </p:nvSpPr>
        <p:spPr>
          <a:xfrm>
            <a:off x="10832783" y="3369826"/>
            <a:ext cx="2581870" cy="322778"/>
          </a:xfrm>
          <a:prstGeom prst="rect">
            <a:avLst/>
          </a:prstGeom>
          <a:noFill/>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Correlation</a:t>
            </a:r>
            <a:endParaRPr lang="en-US" sz="2000" dirty="0"/>
          </a:p>
        </p:txBody>
      </p:sp>
      <p:sp>
        <p:nvSpPr>
          <p:cNvPr id="11" name="Text 8"/>
          <p:cNvSpPr/>
          <p:nvPr/>
        </p:nvSpPr>
        <p:spPr>
          <a:xfrm>
            <a:off x="10832783" y="3816429"/>
            <a:ext cx="3074789" cy="1322070"/>
          </a:xfrm>
          <a:prstGeom prst="rect">
            <a:avLst/>
          </a:prstGeom>
          <a:noFill/>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OpenTelemetry and Jaeger provide robust correlation mechanisms to link related traces and span data.</a:t>
            </a:r>
            <a:endParaRPr lang="en-US" sz="1600" dirty="0"/>
          </a:p>
        </p:txBody>
      </p:sp>
      <p:sp>
        <p:nvSpPr>
          <p:cNvPr id="12" name="Shape 9"/>
          <p:cNvSpPr/>
          <p:nvPr/>
        </p:nvSpPr>
        <p:spPr>
          <a:xfrm>
            <a:off x="6209228" y="6230541"/>
            <a:ext cx="464701" cy="464701"/>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6311503" y="6307931"/>
            <a:ext cx="260033" cy="309801"/>
          </a:xfrm>
          <a:prstGeom prst="rect">
            <a:avLst/>
          </a:prstGeom>
          <a:noFill/>
        </p:spPr>
        <p:txBody>
          <a:bodyPr wrap="none" lIns="0" tIns="0" rIns="0" bIns="0" rtlCol="0" anchor="t"/>
          <a:lstStyle/>
          <a:p>
            <a:pPr marL="0" indent="0" algn="ctr">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4" name="Text 11"/>
          <p:cNvSpPr/>
          <p:nvPr/>
        </p:nvSpPr>
        <p:spPr>
          <a:xfrm>
            <a:off x="6880384" y="6230541"/>
            <a:ext cx="3236952" cy="322778"/>
          </a:xfrm>
          <a:prstGeom prst="rect">
            <a:avLst/>
          </a:prstGeom>
          <a:noFill/>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Distributed Context</a:t>
            </a:r>
            <a:endParaRPr lang="en-US" sz="2000" dirty="0"/>
          </a:p>
        </p:txBody>
      </p:sp>
      <p:sp>
        <p:nvSpPr>
          <p:cNvPr id="15" name="Text 12"/>
          <p:cNvSpPr/>
          <p:nvPr/>
        </p:nvSpPr>
        <p:spPr>
          <a:xfrm>
            <a:off x="6880384" y="6677144"/>
            <a:ext cx="7027188" cy="661035"/>
          </a:xfrm>
          <a:prstGeom prst="rect">
            <a:avLst/>
          </a:prstGeom>
          <a:noFill/>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Maintain context across service boundaries, enabling end-to-end visibility and tracing of transactions.</a:t>
            </a:r>
            <a:endParaRPr lang="en-US"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1628" y="931545"/>
            <a:ext cx="7860744" cy="1718786"/>
          </a:xfrm>
          <a:prstGeom prst="rect">
            <a:avLst/>
          </a:prstGeom>
          <a:noFill/>
        </p:spPr>
        <p:txBody>
          <a:bodyPr wrap="square" lIns="0" tIns="0" rIns="0" bIns="0" rtlCol="0" anchor="t"/>
          <a:lstStyle/>
          <a:p>
            <a:pPr marL="0" indent="0">
              <a:lnSpc>
                <a:spcPts val="4500"/>
              </a:lnSpc>
              <a:buNone/>
            </a:pPr>
            <a:r>
              <a:rPr lang="en-US" sz="3600" b="1" dirty="0">
                <a:solidFill>
                  <a:srgbClr val="333F70"/>
                </a:solidFill>
                <a:latin typeface="Unbounded Bold" pitchFamily="34" charset="0"/>
                <a:ea typeface="Unbounded Bold" pitchFamily="34" charset="-122"/>
                <a:cs typeface="Unbounded Bold" pitchFamily="34" charset="-120"/>
              </a:rPr>
              <a:t>Best Practices for Effective Monitoring with OpenTelemetry and Jaeger</a:t>
            </a:r>
            <a:endParaRPr lang="en-US" sz="3600" dirty="0"/>
          </a:p>
        </p:txBody>
      </p:sp>
      <p:sp>
        <p:nvSpPr>
          <p:cNvPr id="4" name="Shape 1"/>
          <p:cNvSpPr/>
          <p:nvPr/>
        </p:nvSpPr>
        <p:spPr>
          <a:xfrm>
            <a:off x="641628" y="2925247"/>
            <a:ext cx="3838813" cy="1951553"/>
          </a:xfrm>
          <a:prstGeom prst="roundRect">
            <a:avLst>
              <a:gd name="adj" fmla="val 3946"/>
            </a:avLst>
          </a:prstGeom>
          <a:solidFill>
            <a:srgbClr val="D6F5EE"/>
          </a:solidFill>
          <a:ln w="7620">
            <a:solidFill>
              <a:srgbClr val="BCDBD4"/>
            </a:solidFill>
            <a:prstDash val="solid"/>
          </a:ln>
        </p:spPr>
      </p:sp>
      <p:sp>
        <p:nvSpPr>
          <p:cNvPr id="5" name="Text 2"/>
          <p:cNvSpPr/>
          <p:nvPr/>
        </p:nvSpPr>
        <p:spPr>
          <a:xfrm>
            <a:off x="832485" y="3116104"/>
            <a:ext cx="2433995" cy="286464"/>
          </a:xfrm>
          <a:prstGeom prst="rect">
            <a:avLst/>
          </a:prstGeom>
          <a:noFill/>
        </p:spPr>
        <p:txBody>
          <a:bodyPr wrap="none" lIns="0" tIns="0" rIns="0" bIns="0" rtlCol="0" anchor="t"/>
          <a:lstStyle/>
          <a:p>
            <a:pPr marL="0" indent="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Instrument Early</a:t>
            </a:r>
            <a:endParaRPr lang="en-US" sz="1800" dirty="0"/>
          </a:p>
        </p:txBody>
      </p:sp>
      <p:sp>
        <p:nvSpPr>
          <p:cNvPr id="6" name="Text 3"/>
          <p:cNvSpPr/>
          <p:nvPr/>
        </p:nvSpPr>
        <p:spPr>
          <a:xfrm>
            <a:off x="832485" y="3512463"/>
            <a:ext cx="3457099" cy="1173480"/>
          </a:xfrm>
          <a:prstGeom prst="rect">
            <a:avLst/>
          </a:prstGeom>
          <a:noFill/>
        </p:spPr>
        <p:txBody>
          <a:bodyPr wrap="square" lIns="0" tIns="0" rIns="0" bIns="0" rtlCol="0" anchor="t"/>
          <a:lstStyle/>
          <a:p>
            <a:pPr marL="0" indent="0">
              <a:lnSpc>
                <a:spcPts val="2300"/>
              </a:lnSpc>
              <a:buNone/>
            </a:pPr>
            <a:r>
              <a:rPr lang="en-US" sz="1400" dirty="0">
                <a:solidFill>
                  <a:srgbClr val="333F70"/>
                </a:solidFill>
                <a:latin typeface="Open Sans" pitchFamily="34" charset="0"/>
                <a:ea typeface="Open Sans" pitchFamily="34" charset="-122"/>
                <a:cs typeface="Open Sans" pitchFamily="34" charset="-120"/>
              </a:rPr>
              <a:t>Integrate OpenTelemetry into your applications during the early stages of development to ensure comprehensive tracing.</a:t>
            </a:r>
            <a:endParaRPr lang="en-US" sz="1400" dirty="0"/>
          </a:p>
        </p:txBody>
      </p:sp>
      <p:sp>
        <p:nvSpPr>
          <p:cNvPr id="7" name="Shape 4"/>
          <p:cNvSpPr/>
          <p:nvPr/>
        </p:nvSpPr>
        <p:spPr>
          <a:xfrm>
            <a:off x="4663678" y="2925247"/>
            <a:ext cx="3838813" cy="1951553"/>
          </a:xfrm>
          <a:prstGeom prst="roundRect">
            <a:avLst>
              <a:gd name="adj" fmla="val 3946"/>
            </a:avLst>
          </a:prstGeom>
          <a:solidFill>
            <a:srgbClr val="D6F5EE"/>
          </a:solidFill>
          <a:ln w="7620">
            <a:solidFill>
              <a:srgbClr val="BCDBD4"/>
            </a:solidFill>
            <a:prstDash val="solid"/>
          </a:ln>
        </p:spPr>
      </p:sp>
      <p:sp>
        <p:nvSpPr>
          <p:cNvPr id="8" name="Text 5"/>
          <p:cNvSpPr/>
          <p:nvPr/>
        </p:nvSpPr>
        <p:spPr>
          <a:xfrm>
            <a:off x="4854535" y="3116104"/>
            <a:ext cx="3457099" cy="572929"/>
          </a:xfrm>
          <a:prstGeom prst="rect">
            <a:avLst/>
          </a:prstGeom>
          <a:noFill/>
        </p:spPr>
        <p:txBody>
          <a:bodyPr wrap="square" lIns="0" tIns="0" rIns="0" bIns="0" rtlCol="0" anchor="t"/>
          <a:lstStyle/>
          <a:p>
            <a:pPr marL="0" indent="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Prioritize Instrumentation</a:t>
            </a:r>
            <a:endParaRPr lang="en-US" sz="1800" dirty="0"/>
          </a:p>
        </p:txBody>
      </p:sp>
      <p:sp>
        <p:nvSpPr>
          <p:cNvPr id="9" name="Text 6"/>
          <p:cNvSpPr/>
          <p:nvPr/>
        </p:nvSpPr>
        <p:spPr>
          <a:xfrm>
            <a:off x="4854535" y="3798927"/>
            <a:ext cx="3457099" cy="880110"/>
          </a:xfrm>
          <a:prstGeom prst="rect">
            <a:avLst/>
          </a:prstGeom>
          <a:noFill/>
        </p:spPr>
        <p:txBody>
          <a:bodyPr wrap="square" lIns="0" tIns="0" rIns="0" bIns="0" rtlCol="0" anchor="t"/>
          <a:lstStyle/>
          <a:p>
            <a:pPr marL="0" indent="0">
              <a:lnSpc>
                <a:spcPts val="2300"/>
              </a:lnSpc>
              <a:buNone/>
            </a:pPr>
            <a:r>
              <a:rPr lang="en-US" sz="1400" dirty="0">
                <a:solidFill>
                  <a:srgbClr val="333F70"/>
                </a:solidFill>
                <a:latin typeface="Open Sans" pitchFamily="34" charset="0"/>
                <a:ea typeface="Open Sans" pitchFamily="34" charset="-122"/>
                <a:cs typeface="Open Sans" pitchFamily="34" charset="-120"/>
              </a:rPr>
              <a:t>Focus on instrumenting critical services and high-traffic areas to maximize the value of your tracing data.</a:t>
            </a:r>
            <a:endParaRPr lang="en-US" sz="1400" dirty="0"/>
          </a:p>
        </p:txBody>
      </p:sp>
      <p:sp>
        <p:nvSpPr>
          <p:cNvPr id="10" name="Shape 7"/>
          <p:cNvSpPr/>
          <p:nvPr/>
        </p:nvSpPr>
        <p:spPr>
          <a:xfrm>
            <a:off x="641628" y="5060037"/>
            <a:ext cx="3838813" cy="2238018"/>
          </a:xfrm>
          <a:prstGeom prst="roundRect">
            <a:avLst>
              <a:gd name="adj" fmla="val 3441"/>
            </a:avLst>
          </a:prstGeom>
          <a:solidFill>
            <a:srgbClr val="D6F5EE"/>
          </a:solidFill>
          <a:ln w="7620">
            <a:solidFill>
              <a:srgbClr val="BCDBD4"/>
            </a:solidFill>
            <a:prstDash val="solid"/>
          </a:ln>
        </p:spPr>
      </p:sp>
      <p:sp>
        <p:nvSpPr>
          <p:cNvPr id="11" name="Text 8"/>
          <p:cNvSpPr/>
          <p:nvPr/>
        </p:nvSpPr>
        <p:spPr>
          <a:xfrm>
            <a:off x="832485" y="5250894"/>
            <a:ext cx="3457099" cy="572929"/>
          </a:xfrm>
          <a:prstGeom prst="rect">
            <a:avLst/>
          </a:prstGeom>
          <a:noFill/>
        </p:spPr>
        <p:txBody>
          <a:bodyPr wrap="square" lIns="0" tIns="0" rIns="0" bIns="0" rtlCol="0" anchor="t"/>
          <a:lstStyle/>
          <a:p>
            <a:pPr marL="0" indent="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Continuous Improvement</a:t>
            </a:r>
            <a:endParaRPr lang="en-US" sz="1800" dirty="0"/>
          </a:p>
        </p:txBody>
      </p:sp>
      <p:sp>
        <p:nvSpPr>
          <p:cNvPr id="12" name="Text 9"/>
          <p:cNvSpPr/>
          <p:nvPr/>
        </p:nvSpPr>
        <p:spPr>
          <a:xfrm>
            <a:off x="832485" y="5933718"/>
            <a:ext cx="3457099" cy="1173480"/>
          </a:xfrm>
          <a:prstGeom prst="rect">
            <a:avLst/>
          </a:prstGeom>
          <a:noFill/>
        </p:spPr>
        <p:txBody>
          <a:bodyPr wrap="square" lIns="0" tIns="0" rIns="0" bIns="0" rtlCol="0" anchor="t"/>
          <a:lstStyle/>
          <a:p>
            <a:pPr marL="0" indent="0">
              <a:lnSpc>
                <a:spcPts val="2300"/>
              </a:lnSpc>
              <a:buNone/>
            </a:pPr>
            <a:r>
              <a:rPr lang="en-US" sz="1400" dirty="0">
                <a:solidFill>
                  <a:srgbClr val="333F70"/>
                </a:solidFill>
                <a:latin typeface="Open Sans" pitchFamily="34" charset="0"/>
                <a:ea typeface="Open Sans" pitchFamily="34" charset="-122"/>
                <a:cs typeface="Open Sans" pitchFamily="34" charset="-120"/>
              </a:rPr>
              <a:t>Regularly review and optimize your instrumentation and monitoring practices to adapt to changes in your application landscape.</a:t>
            </a:r>
            <a:endParaRPr lang="en-US" sz="1400" dirty="0"/>
          </a:p>
        </p:txBody>
      </p:sp>
      <p:sp>
        <p:nvSpPr>
          <p:cNvPr id="13" name="Shape 10"/>
          <p:cNvSpPr/>
          <p:nvPr/>
        </p:nvSpPr>
        <p:spPr>
          <a:xfrm>
            <a:off x="4663678" y="5060037"/>
            <a:ext cx="3838813" cy="2238018"/>
          </a:xfrm>
          <a:prstGeom prst="roundRect">
            <a:avLst>
              <a:gd name="adj" fmla="val 3441"/>
            </a:avLst>
          </a:prstGeom>
          <a:solidFill>
            <a:srgbClr val="D6F5EE"/>
          </a:solidFill>
          <a:ln w="7620">
            <a:solidFill>
              <a:srgbClr val="BCDBD4"/>
            </a:solidFill>
            <a:prstDash val="solid"/>
          </a:ln>
        </p:spPr>
      </p:sp>
      <p:sp>
        <p:nvSpPr>
          <p:cNvPr id="14" name="Text 11"/>
          <p:cNvSpPr/>
          <p:nvPr/>
        </p:nvSpPr>
        <p:spPr>
          <a:xfrm>
            <a:off x="4854535" y="5250894"/>
            <a:ext cx="3423642" cy="286464"/>
          </a:xfrm>
          <a:prstGeom prst="rect">
            <a:avLst/>
          </a:prstGeom>
          <a:noFill/>
        </p:spPr>
        <p:txBody>
          <a:bodyPr wrap="none" lIns="0" tIns="0" rIns="0" bIns="0" rtlCol="0" anchor="t"/>
          <a:lstStyle/>
          <a:p>
            <a:pPr marL="0" indent="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Collaborate with Teams</a:t>
            </a:r>
            <a:endParaRPr lang="en-US" sz="1800" dirty="0"/>
          </a:p>
        </p:txBody>
      </p:sp>
      <p:sp>
        <p:nvSpPr>
          <p:cNvPr id="15" name="Text 12"/>
          <p:cNvSpPr/>
          <p:nvPr/>
        </p:nvSpPr>
        <p:spPr>
          <a:xfrm>
            <a:off x="4854535" y="5647253"/>
            <a:ext cx="3457099" cy="880110"/>
          </a:xfrm>
          <a:prstGeom prst="rect">
            <a:avLst/>
          </a:prstGeom>
          <a:noFill/>
        </p:spPr>
        <p:txBody>
          <a:bodyPr wrap="square" lIns="0" tIns="0" rIns="0" bIns="0" rtlCol="0" anchor="t"/>
          <a:lstStyle/>
          <a:p>
            <a:pPr marL="0" indent="0">
              <a:lnSpc>
                <a:spcPts val="2300"/>
              </a:lnSpc>
              <a:buNone/>
            </a:pPr>
            <a:r>
              <a:rPr lang="en-US" sz="1400" dirty="0">
                <a:solidFill>
                  <a:srgbClr val="333F70"/>
                </a:solidFill>
                <a:latin typeface="Open Sans" pitchFamily="34" charset="0"/>
                <a:ea typeface="Open Sans" pitchFamily="34" charset="-122"/>
                <a:cs typeface="Open Sans" pitchFamily="34" charset="-120"/>
              </a:rPr>
              <a:t>Engage with cross-functional teams to ensure effective implementation and utilization of OpenTelemetry and Jaeger.</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9577387" cy="708779"/>
          </a:xfrm>
          <a:prstGeom prst="rect">
            <a:avLst/>
          </a:prstGeom>
          <a:noFill/>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Conclusion and Next Steps</a:t>
            </a:r>
            <a:endParaRPr lang="en-US" sz="4450" dirty="0"/>
          </a:p>
        </p:txBody>
      </p:sp>
      <p:sp>
        <p:nvSpPr>
          <p:cNvPr id="4" name="Text 1"/>
          <p:cNvSpPr/>
          <p:nvPr/>
        </p:nvSpPr>
        <p:spPr>
          <a:xfrm>
            <a:off x="793790" y="5512475"/>
            <a:ext cx="13042821" cy="1088708"/>
          </a:xfrm>
          <a:prstGeom prst="rect">
            <a:avLst/>
          </a:prstGeom>
          <a:noFill/>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By leveraging the capabilities of OpenTelemetry and Jaeger, you can unlock powerful distributed tracing and monitoring capabilities for your applications. This presentation has covered the key features, benefits, and best practices to get started. Take the next step and explore how these tools can transform your application observability.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2338"/>
          </a:xfrm>
          <a:prstGeom prst="rect">
            <a:avLst/>
          </a:prstGeom>
        </p:spPr>
      </p:pic>
      <p:sp>
        <p:nvSpPr>
          <p:cNvPr id="3" name="Text 0"/>
          <p:cNvSpPr/>
          <p:nvPr/>
        </p:nvSpPr>
        <p:spPr>
          <a:xfrm>
            <a:off x="683895" y="537329"/>
            <a:ext cx="7776210" cy="1221105"/>
          </a:xfrm>
          <a:prstGeom prst="rect">
            <a:avLst/>
          </a:prstGeom>
          <a:noFill/>
        </p:spPr>
        <p:txBody>
          <a:bodyPr wrap="square" lIns="0" tIns="0" rIns="0" bIns="0" rtlCol="0" anchor="t"/>
          <a:lstStyle/>
          <a:p>
            <a:pPr marL="0" indent="0">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Open Telemetry Components</a:t>
            </a:r>
            <a:endParaRPr lang="en-US" sz="3800" dirty="0"/>
          </a:p>
        </p:txBody>
      </p:sp>
      <p:sp>
        <p:nvSpPr>
          <p:cNvPr id="4" name="Shape 1"/>
          <p:cNvSpPr/>
          <p:nvPr/>
        </p:nvSpPr>
        <p:spPr>
          <a:xfrm>
            <a:off x="965478" y="2051447"/>
            <a:ext cx="22860" cy="5643563"/>
          </a:xfrm>
          <a:prstGeom prst="roundRect">
            <a:avLst>
              <a:gd name="adj" fmla="val 359016"/>
            </a:avLst>
          </a:prstGeom>
          <a:solidFill>
            <a:srgbClr val="BCDBD4"/>
          </a:solidFill>
        </p:spPr>
      </p:sp>
      <p:sp>
        <p:nvSpPr>
          <p:cNvPr id="5" name="Shape 2"/>
          <p:cNvSpPr/>
          <p:nvPr/>
        </p:nvSpPr>
        <p:spPr>
          <a:xfrm>
            <a:off x="1173837" y="2479596"/>
            <a:ext cx="683895" cy="22860"/>
          </a:xfrm>
          <a:prstGeom prst="roundRect">
            <a:avLst>
              <a:gd name="adj" fmla="val 359016"/>
            </a:avLst>
          </a:prstGeom>
          <a:solidFill>
            <a:srgbClr val="BCDBD4"/>
          </a:solidFill>
        </p:spPr>
      </p:sp>
      <p:sp>
        <p:nvSpPr>
          <p:cNvPr id="6" name="Shape 3"/>
          <p:cNvSpPr/>
          <p:nvPr/>
        </p:nvSpPr>
        <p:spPr>
          <a:xfrm>
            <a:off x="757118" y="2271236"/>
            <a:ext cx="439579" cy="439579"/>
          </a:xfrm>
          <a:prstGeom prst="roundRect">
            <a:avLst>
              <a:gd name="adj" fmla="val 18670"/>
            </a:avLst>
          </a:prstGeom>
          <a:solidFill>
            <a:srgbClr val="D6F5EE"/>
          </a:solidFill>
          <a:ln w="7620">
            <a:solidFill>
              <a:srgbClr val="BCDBD4"/>
            </a:solidFill>
            <a:prstDash val="solid"/>
          </a:ln>
        </p:spPr>
      </p:sp>
      <p:sp>
        <p:nvSpPr>
          <p:cNvPr id="7" name="Text 4"/>
          <p:cNvSpPr/>
          <p:nvPr/>
        </p:nvSpPr>
        <p:spPr>
          <a:xfrm>
            <a:off x="900708" y="2344460"/>
            <a:ext cx="152400" cy="29313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8" name="Text 5"/>
          <p:cNvSpPr/>
          <p:nvPr/>
        </p:nvSpPr>
        <p:spPr>
          <a:xfrm>
            <a:off x="2051566" y="2246828"/>
            <a:ext cx="2547818"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Instrumentation</a:t>
            </a:r>
            <a:endParaRPr lang="en-US" sz="1900" dirty="0"/>
          </a:p>
        </p:txBody>
      </p:sp>
      <p:sp>
        <p:nvSpPr>
          <p:cNvPr id="9" name="Text 6"/>
          <p:cNvSpPr/>
          <p:nvPr/>
        </p:nvSpPr>
        <p:spPr>
          <a:xfrm>
            <a:off x="2051566" y="2669381"/>
            <a:ext cx="6408539"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Open Telemetry provides SDKs and libraries for instrumenting applications and infrastructure to collect telemetry data, including traces, metrics, and logs.</a:t>
            </a:r>
            <a:endParaRPr lang="en-US" sz="1500" dirty="0"/>
          </a:p>
        </p:txBody>
      </p:sp>
      <p:sp>
        <p:nvSpPr>
          <p:cNvPr id="10" name="Shape 7"/>
          <p:cNvSpPr/>
          <p:nvPr/>
        </p:nvSpPr>
        <p:spPr>
          <a:xfrm>
            <a:off x="1173837" y="4425910"/>
            <a:ext cx="683895" cy="22860"/>
          </a:xfrm>
          <a:prstGeom prst="roundRect">
            <a:avLst>
              <a:gd name="adj" fmla="val 359016"/>
            </a:avLst>
          </a:prstGeom>
          <a:solidFill>
            <a:srgbClr val="BCDBD4"/>
          </a:solidFill>
        </p:spPr>
      </p:sp>
      <p:sp>
        <p:nvSpPr>
          <p:cNvPr id="11" name="Shape 8"/>
          <p:cNvSpPr/>
          <p:nvPr/>
        </p:nvSpPr>
        <p:spPr>
          <a:xfrm>
            <a:off x="757118" y="4217551"/>
            <a:ext cx="439579" cy="439579"/>
          </a:xfrm>
          <a:prstGeom prst="roundRect">
            <a:avLst>
              <a:gd name="adj" fmla="val 18670"/>
            </a:avLst>
          </a:prstGeom>
          <a:solidFill>
            <a:srgbClr val="D6F5EE"/>
          </a:solidFill>
          <a:ln w="7620">
            <a:solidFill>
              <a:srgbClr val="BCDBD4"/>
            </a:solidFill>
            <a:prstDash val="solid"/>
          </a:ln>
        </p:spPr>
      </p:sp>
      <p:sp>
        <p:nvSpPr>
          <p:cNvPr id="12" name="Text 9"/>
          <p:cNvSpPr/>
          <p:nvPr/>
        </p:nvSpPr>
        <p:spPr>
          <a:xfrm>
            <a:off x="854512" y="4290774"/>
            <a:ext cx="244673" cy="29313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13" name="Text 10"/>
          <p:cNvSpPr/>
          <p:nvPr/>
        </p:nvSpPr>
        <p:spPr>
          <a:xfrm>
            <a:off x="2051566" y="4193143"/>
            <a:ext cx="2442567"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 Collection</a:t>
            </a:r>
            <a:endParaRPr lang="en-US" sz="1900" dirty="0"/>
          </a:p>
        </p:txBody>
      </p:sp>
      <p:sp>
        <p:nvSpPr>
          <p:cNvPr id="14" name="Text 11"/>
          <p:cNvSpPr/>
          <p:nvPr/>
        </p:nvSpPr>
        <p:spPr>
          <a:xfrm>
            <a:off x="2051566" y="4615696"/>
            <a:ext cx="6408539"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Open Telemetry Collector gathers and processes telemetry data from various sources, normalizing and enriching the data before exporting it to backend systems.</a:t>
            </a:r>
            <a:endParaRPr lang="en-US" sz="1500" dirty="0"/>
          </a:p>
        </p:txBody>
      </p:sp>
      <p:sp>
        <p:nvSpPr>
          <p:cNvPr id="15" name="Shape 12"/>
          <p:cNvSpPr/>
          <p:nvPr/>
        </p:nvSpPr>
        <p:spPr>
          <a:xfrm>
            <a:off x="1173837" y="6372225"/>
            <a:ext cx="683895" cy="22860"/>
          </a:xfrm>
          <a:prstGeom prst="roundRect">
            <a:avLst>
              <a:gd name="adj" fmla="val 359016"/>
            </a:avLst>
          </a:prstGeom>
          <a:solidFill>
            <a:srgbClr val="BCDBD4"/>
          </a:solidFill>
        </p:spPr>
      </p:sp>
      <p:sp>
        <p:nvSpPr>
          <p:cNvPr id="16" name="Shape 13"/>
          <p:cNvSpPr/>
          <p:nvPr/>
        </p:nvSpPr>
        <p:spPr>
          <a:xfrm>
            <a:off x="757118" y="6163866"/>
            <a:ext cx="439579" cy="439579"/>
          </a:xfrm>
          <a:prstGeom prst="roundRect">
            <a:avLst>
              <a:gd name="adj" fmla="val 18670"/>
            </a:avLst>
          </a:prstGeom>
          <a:solidFill>
            <a:srgbClr val="D6F5EE"/>
          </a:solidFill>
          <a:ln w="7620">
            <a:solidFill>
              <a:srgbClr val="BCDBD4"/>
            </a:solidFill>
            <a:prstDash val="solid"/>
          </a:ln>
        </p:spPr>
      </p:sp>
      <p:sp>
        <p:nvSpPr>
          <p:cNvPr id="17" name="Text 14"/>
          <p:cNvSpPr/>
          <p:nvPr/>
        </p:nvSpPr>
        <p:spPr>
          <a:xfrm>
            <a:off x="853916" y="6237089"/>
            <a:ext cx="245864" cy="29313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8" name="Text 15"/>
          <p:cNvSpPr/>
          <p:nvPr/>
        </p:nvSpPr>
        <p:spPr>
          <a:xfrm>
            <a:off x="2051566" y="6139458"/>
            <a:ext cx="2442567"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 Export</a:t>
            </a:r>
            <a:endParaRPr lang="en-US" sz="1900" dirty="0"/>
          </a:p>
        </p:txBody>
      </p:sp>
      <p:sp>
        <p:nvSpPr>
          <p:cNvPr id="19" name="Text 16"/>
          <p:cNvSpPr/>
          <p:nvPr/>
        </p:nvSpPr>
        <p:spPr>
          <a:xfrm>
            <a:off x="2051566" y="6562011"/>
            <a:ext cx="6408539" cy="937617"/>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Open Telemetry supports a wide range of backend systems, including popular observability platforms, enabling organizations to export their data to the tools of their choice.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73630"/>
          </a:xfrm>
          <a:prstGeom prst="rect">
            <a:avLst/>
          </a:prstGeom>
        </p:spPr>
      </p:pic>
      <p:sp>
        <p:nvSpPr>
          <p:cNvPr id="3" name="Text 0"/>
          <p:cNvSpPr/>
          <p:nvPr/>
        </p:nvSpPr>
        <p:spPr>
          <a:xfrm>
            <a:off x="664607" y="3050738"/>
            <a:ext cx="10977562" cy="593288"/>
          </a:xfrm>
          <a:prstGeom prst="rect">
            <a:avLst/>
          </a:prstGeom>
          <a:noFill/>
        </p:spPr>
        <p:txBody>
          <a:bodyPr wrap="none" lIns="0" tIns="0" rIns="0" bIns="0" rtlCol="0" anchor="t"/>
          <a:lstStyle/>
          <a:p>
            <a:pPr marL="0" indent="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Instrumentation and Data Collection</a:t>
            </a:r>
            <a:endParaRPr lang="en-US" sz="3700" dirty="0"/>
          </a:p>
        </p:txBody>
      </p:sp>
      <p:sp>
        <p:nvSpPr>
          <p:cNvPr id="4" name="Shape 1"/>
          <p:cNvSpPr/>
          <p:nvPr/>
        </p:nvSpPr>
        <p:spPr>
          <a:xfrm>
            <a:off x="664607" y="3928824"/>
            <a:ext cx="6555700" cy="1716881"/>
          </a:xfrm>
          <a:prstGeom prst="roundRect">
            <a:avLst>
              <a:gd name="adj" fmla="val 4645"/>
            </a:avLst>
          </a:prstGeom>
          <a:solidFill>
            <a:srgbClr val="D6F5EE"/>
          </a:solidFill>
          <a:ln w="7620">
            <a:solidFill>
              <a:srgbClr val="BCDBD4"/>
            </a:solidFill>
            <a:prstDash val="solid"/>
          </a:ln>
        </p:spPr>
      </p:sp>
      <p:sp>
        <p:nvSpPr>
          <p:cNvPr id="5" name="Text 2"/>
          <p:cNvSpPr/>
          <p:nvPr/>
        </p:nvSpPr>
        <p:spPr>
          <a:xfrm>
            <a:off x="862012" y="4126230"/>
            <a:ext cx="4145756" cy="296704"/>
          </a:xfrm>
          <a:prstGeom prst="rect">
            <a:avLst/>
          </a:prstGeom>
          <a:noFill/>
        </p:spPr>
        <p:txBody>
          <a:bodyPr wrap="none" lIns="0" tIns="0" rIns="0" bIns="0" rtlCol="0" anchor="t"/>
          <a:lstStyle/>
          <a:p>
            <a:pPr marL="0" indent="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Automatic Instrumentation</a:t>
            </a:r>
            <a:endParaRPr lang="en-US" sz="1850" dirty="0"/>
          </a:p>
        </p:txBody>
      </p:sp>
      <p:sp>
        <p:nvSpPr>
          <p:cNvPr id="6" name="Text 3"/>
          <p:cNvSpPr/>
          <p:nvPr/>
        </p:nvSpPr>
        <p:spPr>
          <a:xfrm>
            <a:off x="862012" y="4536758"/>
            <a:ext cx="6160889" cy="911543"/>
          </a:xfrm>
          <a:prstGeom prst="rect">
            <a:avLst/>
          </a:prstGeom>
          <a:noFill/>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Open Telemetry provides automatic instrumentation for popular frameworks, libraries, and runtimes, reducing the manual effort required to instrument applications.</a:t>
            </a:r>
            <a:endParaRPr lang="en-US" sz="1450" dirty="0"/>
          </a:p>
        </p:txBody>
      </p:sp>
      <p:sp>
        <p:nvSpPr>
          <p:cNvPr id="7" name="Shape 4"/>
          <p:cNvSpPr/>
          <p:nvPr/>
        </p:nvSpPr>
        <p:spPr>
          <a:xfrm>
            <a:off x="7410093" y="3928824"/>
            <a:ext cx="6555700" cy="1716881"/>
          </a:xfrm>
          <a:prstGeom prst="roundRect">
            <a:avLst>
              <a:gd name="adj" fmla="val 4645"/>
            </a:avLst>
          </a:prstGeom>
          <a:solidFill>
            <a:srgbClr val="D6F5EE"/>
          </a:solidFill>
          <a:ln w="7620">
            <a:solidFill>
              <a:srgbClr val="BCDBD4"/>
            </a:solidFill>
            <a:prstDash val="solid"/>
          </a:ln>
        </p:spPr>
      </p:sp>
      <p:sp>
        <p:nvSpPr>
          <p:cNvPr id="8" name="Text 5"/>
          <p:cNvSpPr/>
          <p:nvPr/>
        </p:nvSpPr>
        <p:spPr>
          <a:xfrm>
            <a:off x="7607498" y="4126230"/>
            <a:ext cx="3728323" cy="296704"/>
          </a:xfrm>
          <a:prstGeom prst="rect">
            <a:avLst/>
          </a:prstGeom>
          <a:noFill/>
        </p:spPr>
        <p:txBody>
          <a:bodyPr wrap="none" lIns="0" tIns="0" rIns="0" bIns="0" rtlCol="0" anchor="t"/>
          <a:lstStyle/>
          <a:p>
            <a:pPr marL="0" indent="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Custom Instrumentation</a:t>
            </a:r>
            <a:endParaRPr lang="en-US" sz="1850" dirty="0"/>
          </a:p>
        </p:txBody>
      </p:sp>
      <p:sp>
        <p:nvSpPr>
          <p:cNvPr id="9" name="Text 6"/>
          <p:cNvSpPr/>
          <p:nvPr/>
        </p:nvSpPr>
        <p:spPr>
          <a:xfrm>
            <a:off x="7607498" y="4536758"/>
            <a:ext cx="6160889" cy="911543"/>
          </a:xfrm>
          <a:prstGeom prst="rect">
            <a:avLst/>
          </a:prstGeom>
          <a:noFill/>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For more advanced use cases, Open Telemetry also supports custom instrumentation, allowing developers to instrument their applications with fine-grained control over the data collected.</a:t>
            </a:r>
            <a:endParaRPr lang="en-US" sz="1450" dirty="0"/>
          </a:p>
        </p:txBody>
      </p:sp>
      <p:sp>
        <p:nvSpPr>
          <p:cNvPr id="10" name="Shape 7"/>
          <p:cNvSpPr/>
          <p:nvPr/>
        </p:nvSpPr>
        <p:spPr>
          <a:xfrm>
            <a:off x="664607" y="5835491"/>
            <a:ext cx="6555700" cy="1716881"/>
          </a:xfrm>
          <a:prstGeom prst="roundRect">
            <a:avLst>
              <a:gd name="adj" fmla="val 4645"/>
            </a:avLst>
          </a:prstGeom>
          <a:solidFill>
            <a:srgbClr val="D6F5EE"/>
          </a:solidFill>
          <a:ln w="7620">
            <a:solidFill>
              <a:srgbClr val="BCDBD4"/>
            </a:solidFill>
            <a:prstDash val="solid"/>
          </a:ln>
        </p:spPr>
      </p:sp>
      <p:sp>
        <p:nvSpPr>
          <p:cNvPr id="11" name="Text 8"/>
          <p:cNvSpPr/>
          <p:nvPr/>
        </p:nvSpPr>
        <p:spPr>
          <a:xfrm>
            <a:off x="862012" y="6032897"/>
            <a:ext cx="2898338" cy="296704"/>
          </a:xfrm>
          <a:prstGeom prst="rect">
            <a:avLst/>
          </a:prstGeom>
          <a:noFill/>
        </p:spPr>
        <p:txBody>
          <a:bodyPr wrap="none" lIns="0" tIns="0" rIns="0" bIns="0" rtlCol="0" anchor="t"/>
          <a:lstStyle/>
          <a:p>
            <a:pPr marL="0" indent="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Distributed Tracing</a:t>
            </a:r>
            <a:endParaRPr lang="en-US" sz="1850" dirty="0"/>
          </a:p>
        </p:txBody>
      </p:sp>
      <p:sp>
        <p:nvSpPr>
          <p:cNvPr id="12" name="Text 9"/>
          <p:cNvSpPr/>
          <p:nvPr/>
        </p:nvSpPr>
        <p:spPr>
          <a:xfrm>
            <a:off x="862012" y="6443424"/>
            <a:ext cx="6160889" cy="911543"/>
          </a:xfrm>
          <a:prstGeom prst="rect">
            <a:avLst/>
          </a:prstGeom>
          <a:noFill/>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Open Telemetry's distributed tracing capabilities enable organizations to understand the end-to-end flow of requests across complex, microservices-based architectures.</a:t>
            </a:r>
            <a:endParaRPr lang="en-US" sz="1450" dirty="0"/>
          </a:p>
        </p:txBody>
      </p:sp>
      <p:sp>
        <p:nvSpPr>
          <p:cNvPr id="13" name="Shape 10"/>
          <p:cNvSpPr/>
          <p:nvPr/>
        </p:nvSpPr>
        <p:spPr>
          <a:xfrm>
            <a:off x="7410093" y="5835491"/>
            <a:ext cx="6555700" cy="1716881"/>
          </a:xfrm>
          <a:prstGeom prst="roundRect">
            <a:avLst>
              <a:gd name="adj" fmla="val 4645"/>
            </a:avLst>
          </a:prstGeom>
          <a:solidFill>
            <a:srgbClr val="D6F5EE"/>
          </a:solidFill>
          <a:ln w="7620">
            <a:solidFill>
              <a:srgbClr val="BCDBD4"/>
            </a:solidFill>
            <a:prstDash val="solid"/>
          </a:ln>
        </p:spPr>
      </p:sp>
      <p:sp>
        <p:nvSpPr>
          <p:cNvPr id="14" name="Text 11"/>
          <p:cNvSpPr/>
          <p:nvPr/>
        </p:nvSpPr>
        <p:spPr>
          <a:xfrm>
            <a:off x="7607498" y="6032897"/>
            <a:ext cx="2603183" cy="296704"/>
          </a:xfrm>
          <a:prstGeom prst="rect">
            <a:avLst/>
          </a:prstGeom>
          <a:noFill/>
        </p:spPr>
        <p:txBody>
          <a:bodyPr wrap="none" lIns="0" tIns="0" rIns="0" bIns="0" rtlCol="0" anchor="t"/>
          <a:lstStyle/>
          <a:p>
            <a:pPr marL="0" indent="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Metrics and Logs</a:t>
            </a:r>
            <a:endParaRPr lang="en-US" sz="1850" dirty="0"/>
          </a:p>
        </p:txBody>
      </p:sp>
      <p:sp>
        <p:nvSpPr>
          <p:cNvPr id="15" name="Text 12"/>
          <p:cNvSpPr/>
          <p:nvPr/>
        </p:nvSpPr>
        <p:spPr>
          <a:xfrm>
            <a:off x="7607498" y="6443424"/>
            <a:ext cx="6160889" cy="911543"/>
          </a:xfrm>
          <a:prstGeom prst="rect">
            <a:avLst/>
          </a:prstGeom>
          <a:noFill/>
        </p:spPr>
        <p:txBody>
          <a:bodyPr wrap="square" lIns="0" tIns="0" rIns="0" bIns="0" rtlCol="0" anchor="t"/>
          <a:lstStyle/>
          <a:p>
            <a:pPr marL="0" indent="0">
              <a:lnSpc>
                <a:spcPts val="2350"/>
              </a:lnSpc>
              <a:buNone/>
            </a:pPr>
            <a:r>
              <a:rPr lang="en-US" sz="1450" dirty="0">
                <a:solidFill>
                  <a:srgbClr val="333F70"/>
                </a:solidFill>
                <a:latin typeface="Open Sans" pitchFamily="34" charset="0"/>
                <a:ea typeface="Open Sans" pitchFamily="34" charset="-122"/>
                <a:cs typeface="Open Sans" pitchFamily="34" charset="-120"/>
              </a:rPr>
              <a:t>In addition to traces, Open Telemetry also supports the collection of metrics and logs, providing a comprehensive view of application and infrastructure performance.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300" y="538639"/>
            <a:ext cx="7777401" cy="1220391"/>
          </a:xfrm>
          <a:prstGeom prst="rect">
            <a:avLst/>
          </a:prstGeom>
          <a:noFill/>
        </p:spPr>
        <p:txBody>
          <a:bodyPr wrap="square" lIns="0" tIns="0" rIns="0" bIns="0" rtlCol="0" anchor="t"/>
          <a:lstStyle/>
          <a:p>
            <a:pPr marL="0" indent="0">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Data Processing and Transformation</a:t>
            </a:r>
            <a:endParaRPr lang="en-US" sz="3800" dirty="0"/>
          </a:p>
        </p:txBody>
      </p:sp>
      <p:sp>
        <p:nvSpPr>
          <p:cNvPr id="4" name="Shape 1"/>
          <p:cNvSpPr/>
          <p:nvPr/>
        </p:nvSpPr>
        <p:spPr>
          <a:xfrm>
            <a:off x="964644" y="2051804"/>
            <a:ext cx="22860" cy="5639157"/>
          </a:xfrm>
          <a:prstGeom prst="roundRect">
            <a:avLst>
              <a:gd name="adj" fmla="val 358743"/>
            </a:avLst>
          </a:prstGeom>
          <a:solidFill>
            <a:srgbClr val="BCDBD4"/>
          </a:solidFill>
        </p:spPr>
      </p:sp>
      <p:sp>
        <p:nvSpPr>
          <p:cNvPr id="5" name="Shape 2"/>
          <p:cNvSpPr/>
          <p:nvPr/>
        </p:nvSpPr>
        <p:spPr>
          <a:xfrm>
            <a:off x="1172825" y="2479477"/>
            <a:ext cx="683300" cy="22860"/>
          </a:xfrm>
          <a:prstGeom prst="roundRect">
            <a:avLst>
              <a:gd name="adj" fmla="val 358743"/>
            </a:avLst>
          </a:prstGeom>
          <a:solidFill>
            <a:srgbClr val="BCDBD4"/>
          </a:solidFill>
        </p:spPr>
      </p:sp>
      <p:sp>
        <p:nvSpPr>
          <p:cNvPr id="6" name="Shape 3"/>
          <p:cNvSpPr/>
          <p:nvPr/>
        </p:nvSpPr>
        <p:spPr>
          <a:xfrm>
            <a:off x="756464" y="2271355"/>
            <a:ext cx="439222" cy="439222"/>
          </a:xfrm>
          <a:prstGeom prst="roundRect">
            <a:avLst>
              <a:gd name="adj" fmla="val 18671"/>
            </a:avLst>
          </a:prstGeom>
          <a:solidFill>
            <a:srgbClr val="D6F5EE"/>
          </a:solidFill>
          <a:ln w="7620">
            <a:solidFill>
              <a:srgbClr val="BCDBD4"/>
            </a:solidFill>
            <a:prstDash val="solid"/>
          </a:ln>
        </p:spPr>
      </p:sp>
      <p:sp>
        <p:nvSpPr>
          <p:cNvPr id="7" name="Text 4"/>
          <p:cNvSpPr/>
          <p:nvPr/>
        </p:nvSpPr>
        <p:spPr>
          <a:xfrm>
            <a:off x="899934" y="2344460"/>
            <a:ext cx="152281" cy="292894"/>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8" name="Text 5"/>
          <p:cNvSpPr/>
          <p:nvPr/>
        </p:nvSpPr>
        <p:spPr>
          <a:xfrm>
            <a:off x="2049899" y="2246948"/>
            <a:ext cx="2440662" cy="305038"/>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Normalization</a:t>
            </a:r>
            <a:endParaRPr lang="en-US" sz="1900" dirty="0"/>
          </a:p>
        </p:txBody>
      </p:sp>
      <p:sp>
        <p:nvSpPr>
          <p:cNvPr id="9" name="Text 6"/>
          <p:cNvSpPr/>
          <p:nvPr/>
        </p:nvSpPr>
        <p:spPr>
          <a:xfrm>
            <a:off x="2049899" y="2669024"/>
            <a:ext cx="6410801" cy="937260"/>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Open Telemetry Collector normalizes the collected data, ensuring consistent data formats and structures across different sources and backends.</a:t>
            </a:r>
            <a:endParaRPr lang="en-US" sz="1500" dirty="0"/>
          </a:p>
        </p:txBody>
      </p:sp>
      <p:sp>
        <p:nvSpPr>
          <p:cNvPr id="10" name="Shape 7"/>
          <p:cNvSpPr/>
          <p:nvPr/>
        </p:nvSpPr>
        <p:spPr>
          <a:xfrm>
            <a:off x="1172825" y="4424243"/>
            <a:ext cx="683300" cy="22860"/>
          </a:xfrm>
          <a:prstGeom prst="roundRect">
            <a:avLst>
              <a:gd name="adj" fmla="val 358743"/>
            </a:avLst>
          </a:prstGeom>
          <a:solidFill>
            <a:srgbClr val="BCDBD4"/>
          </a:solidFill>
        </p:spPr>
      </p:sp>
      <p:sp>
        <p:nvSpPr>
          <p:cNvPr id="11" name="Shape 8"/>
          <p:cNvSpPr/>
          <p:nvPr/>
        </p:nvSpPr>
        <p:spPr>
          <a:xfrm>
            <a:off x="756464" y="4216122"/>
            <a:ext cx="439222" cy="439222"/>
          </a:xfrm>
          <a:prstGeom prst="roundRect">
            <a:avLst>
              <a:gd name="adj" fmla="val 18671"/>
            </a:avLst>
          </a:prstGeom>
          <a:solidFill>
            <a:srgbClr val="D6F5EE"/>
          </a:solidFill>
          <a:ln w="7620">
            <a:solidFill>
              <a:srgbClr val="BCDBD4"/>
            </a:solidFill>
            <a:prstDash val="solid"/>
          </a:ln>
        </p:spPr>
      </p:sp>
      <p:sp>
        <p:nvSpPr>
          <p:cNvPr id="12" name="Text 9"/>
          <p:cNvSpPr/>
          <p:nvPr/>
        </p:nvSpPr>
        <p:spPr>
          <a:xfrm>
            <a:off x="853738" y="4289227"/>
            <a:ext cx="244554" cy="292894"/>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13" name="Text 10"/>
          <p:cNvSpPr/>
          <p:nvPr/>
        </p:nvSpPr>
        <p:spPr>
          <a:xfrm>
            <a:off x="2049899" y="4191714"/>
            <a:ext cx="2440662" cy="305038"/>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Enrichment</a:t>
            </a:r>
            <a:endParaRPr lang="en-US" sz="1900" dirty="0"/>
          </a:p>
        </p:txBody>
      </p:sp>
      <p:sp>
        <p:nvSpPr>
          <p:cNvPr id="14" name="Text 11"/>
          <p:cNvSpPr/>
          <p:nvPr/>
        </p:nvSpPr>
        <p:spPr>
          <a:xfrm>
            <a:off x="2049899" y="4613791"/>
            <a:ext cx="6410801" cy="937260"/>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Collector can enrich the collected data with additional context, such as metadata, tags, and labels, to provide more meaningful insights.</a:t>
            </a:r>
            <a:endParaRPr lang="en-US" sz="1500" dirty="0"/>
          </a:p>
        </p:txBody>
      </p:sp>
      <p:sp>
        <p:nvSpPr>
          <p:cNvPr id="15" name="Shape 12"/>
          <p:cNvSpPr/>
          <p:nvPr/>
        </p:nvSpPr>
        <p:spPr>
          <a:xfrm>
            <a:off x="1172825" y="6369010"/>
            <a:ext cx="683300" cy="22860"/>
          </a:xfrm>
          <a:prstGeom prst="roundRect">
            <a:avLst>
              <a:gd name="adj" fmla="val 358743"/>
            </a:avLst>
          </a:prstGeom>
          <a:solidFill>
            <a:srgbClr val="BCDBD4"/>
          </a:solidFill>
        </p:spPr>
      </p:sp>
      <p:sp>
        <p:nvSpPr>
          <p:cNvPr id="16" name="Shape 13"/>
          <p:cNvSpPr/>
          <p:nvPr/>
        </p:nvSpPr>
        <p:spPr>
          <a:xfrm>
            <a:off x="756464" y="6160889"/>
            <a:ext cx="439222" cy="439222"/>
          </a:xfrm>
          <a:prstGeom prst="roundRect">
            <a:avLst>
              <a:gd name="adj" fmla="val 18671"/>
            </a:avLst>
          </a:prstGeom>
          <a:solidFill>
            <a:srgbClr val="D6F5EE"/>
          </a:solidFill>
          <a:ln w="7620">
            <a:solidFill>
              <a:srgbClr val="BCDBD4"/>
            </a:solidFill>
            <a:prstDash val="solid"/>
          </a:ln>
        </p:spPr>
      </p:sp>
      <p:sp>
        <p:nvSpPr>
          <p:cNvPr id="17" name="Text 14"/>
          <p:cNvSpPr/>
          <p:nvPr/>
        </p:nvSpPr>
        <p:spPr>
          <a:xfrm>
            <a:off x="853142" y="6233993"/>
            <a:ext cx="245745" cy="292894"/>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8" name="Text 15"/>
          <p:cNvSpPr/>
          <p:nvPr/>
        </p:nvSpPr>
        <p:spPr>
          <a:xfrm>
            <a:off x="2049899" y="6136481"/>
            <a:ext cx="3429357" cy="305038"/>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Filtering and Sampling</a:t>
            </a:r>
            <a:endParaRPr lang="en-US" sz="1900" dirty="0"/>
          </a:p>
        </p:txBody>
      </p:sp>
      <p:sp>
        <p:nvSpPr>
          <p:cNvPr id="19" name="Text 16"/>
          <p:cNvSpPr/>
          <p:nvPr/>
        </p:nvSpPr>
        <p:spPr>
          <a:xfrm>
            <a:off x="2049899" y="6558558"/>
            <a:ext cx="6410801" cy="937260"/>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Open Telemetry supports advanced data filtering and sampling capabilities, allowing organizations to optimize data collection and reduce costs associated with observability data.</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42805"/>
          </a:xfrm>
          <a:prstGeom prst="rect">
            <a:avLst/>
          </a:prstGeom>
        </p:spPr>
      </p:pic>
      <p:sp>
        <p:nvSpPr>
          <p:cNvPr id="3" name="Text 0"/>
          <p:cNvSpPr/>
          <p:nvPr/>
        </p:nvSpPr>
        <p:spPr>
          <a:xfrm>
            <a:off x="683895" y="3240643"/>
            <a:ext cx="11484054" cy="610791"/>
          </a:xfrm>
          <a:prstGeom prst="rect">
            <a:avLst/>
          </a:prstGeom>
          <a:noFill/>
        </p:spPr>
        <p:txBody>
          <a:bodyPr wrap="none" lIns="0" tIns="0" rIns="0" bIns="0" rtlCol="0" anchor="t"/>
          <a:lstStyle/>
          <a:p>
            <a:pPr marL="0" indent="0">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Data Export and Backend Integration</a:t>
            </a:r>
            <a:endParaRPr lang="en-US" sz="3800" dirty="0"/>
          </a:p>
        </p:txBody>
      </p:sp>
      <p:pic>
        <p:nvPicPr>
          <p:cNvPr id="4" name="Image 1" descr="preencoded.png"/>
          <p:cNvPicPr>
            <a:picLocks noChangeAspect="1"/>
          </p:cNvPicPr>
          <p:nvPr/>
        </p:nvPicPr>
        <p:blipFill>
          <a:blip r:embed="rId2"/>
          <a:stretch>
            <a:fillRect/>
          </a:stretch>
        </p:blipFill>
        <p:spPr>
          <a:xfrm>
            <a:off x="683895" y="4144566"/>
            <a:ext cx="488513" cy="488513"/>
          </a:xfrm>
          <a:prstGeom prst="rect">
            <a:avLst/>
          </a:prstGeom>
        </p:spPr>
      </p:pic>
      <p:sp>
        <p:nvSpPr>
          <p:cNvPr id="5" name="Text 1"/>
          <p:cNvSpPr/>
          <p:nvPr/>
        </p:nvSpPr>
        <p:spPr>
          <a:xfrm>
            <a:off x="683895" y="4828461"/>
            <a:ext cx="3027164"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Cloud Observability</a:t>
            </a:r>
            <a:endParaRPr lang="en-US" sz="1900" dirty="0"/>
          </a:p>
        </p:txBody>
      </p:sp>
      <p:sp>
        <p:nvSpPr>
          <p:cNvPr id="6" name="Text 2"/>
          <p:cNvSpPr/>
          <p:nvPr/>
        </p:nvSpPr>
        <p:spPr>
          <a:xfrm>
            <a:off x="683895" y="5251013"/>
            <a:ext cx="3095744" cy="1562695"/>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Open Telemetry supports seamless integration with leading cloud-based observability platforms, such as AWS, Azure, and Google Cloud.</a:t>
            </a:r>
            <a:endParaRPr lang="en-US" sz="1500" dirty="0"/>
          </a:p>
        </p:txBody>
      </p:sp>
      <p:pic>
        <p:nvPicPr>
          <p:cNvPr id="7" name="Image 2" descr="preencoded.png"/>
          <p:cNvPicPr>
            <a:picLocks noChangeAspect="1"/>
          </p:cNvPicPr>
          <p:nvPr/>
        </p:nvPicPr>
        <p:blipFill>
          <a:blip r:embed="rId3"/>
          <a:stretch>
            <a:fillRect/>
          </a:stretch>
        </p:blipFill>
        <p:spPr>
          <a:xfrm>
            <a:off x="4072771" y="4144566"/>
            <a:ext cx="488513" cy="488513"/>
          </a:xfrm>
          <a:prstGeom prst="rect">
            <a:avLst/>
          </a:prstGeom>
        </p:spPr>
      </p:pic>
      <p:sp>
        <p:nvSpPr>
          <p:cNvPr id="8" name="Text 3"/>
          <p:cNvSpPr/>
          <p:nvPr/>
        </p:nvSpPr>
        <p:spPr>
          <a:xfrm>
            <a:off x="4072771" y="4828461"/>
            <a:ext cx="3095863" cy="610791"/>
          </a:xfrm>
          <a:prstGeom prst="rect">
            <a:avLst/>
          </a:prstGeom>
          <a:noFill/>
        </p:spPr>
        <p:txBody>
          <a:bodyPr wrap="squar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On-Premises Solutions</a:t>
            </a:r>
            <a:endParaRPr lang="en-US" sz="1900" dirty="0"/>
          </a:p>
        </p:txBody>
      </p:sp>
      <p:sp>
        <p:nvSpPr>
          <p:cNvPr id="9" name="Text 4"/>
          <p:cNvSpPr/>
          <p:nvPr/>
        </p:nvSpPr>
        <p:spPr>
          <a:xfrm>
            <a:off x="4072771" y="5556409"/>
            <a:ext cx="3095863" cy="1875234"/>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It also integrates with on-premises observability tools, including Prometheus, Jaeger, and Zipkin, enabling organizations to leverage their existing investments.</a:t>
            </a:r>
            <a:endParaRPr lang="en-US" sz="1500" dirty="0"/>
          </a:p>
        </p:txBody>
      </p:sp>
      <p:pic>
        <p:nvPicPr>
          <p:cNvPr id="10" name="Image 3" descr="preencoded.png"/>
          <p:cNvPicPr>
            <a:picLocks noChangeAspect="1"/>
          </p:cNvPicPr>
          <p:nvPr/>
        </p:nvPicPr>
        <p:blipFill>
          <a:blip r:embed="rId4"/>
          <a:stretch>
            <a:fillRect/>
          </a:stretch>
        </p:blipFill>
        <p:spPr>
          <a:xfrm>
            <a:off x="7461766" y="4144566"/>
            <a:ext cx="488513" cy="488513"/>
          </a:xfrm>
          <a:prstGeom prst="rect">
            <a:avLst/>
          </a:prstGeom>
        </p:spPr>
      </p:pic>
      <p:sp>
        <p:nvSpPr>
          <p:cNvPr id="11" name="Text 5"/>
          <p:cNvSpPr/>
          <p:nvPr/>
        </p:nvSpPr>
        <p:spPr>
          <a:xfrm>
            <a:off x="7461766" y="4828461"/>
            <a:ext cx="3085743"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Flexible Data Export</a:t>
            </a:r>
            <a:endParaRPr lang="en-US" sz="1900" dirty="0"/>
          </a:p>
        </p:txBody>
      </p:sp>
      <p:sp>
        <p:nvSpPr>
          <p:cNvPr id="12" name="Text 6"/>
          <p:cNvSpPr/>
          <p:nvPr/>
        </p:nvSpPr>
        <p:spPr>
          <a:xfrm>
            <a:off x="7461766" y="5251013"/>
            <a:ext cx="3095744" cy="1875234"/>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Collector supports a wide range of data export formats, including OpenTelemetry, Prometheus, and Jaeger, ensuring compatibility with a variety of backend systems.</a:t>
            </a:r>
            <a:endParaRPr lang="en-US" sz="1500" dirty="0"/>
          </a:p>
        </p:txBody>
      </p:sp>
      <p:pic>
        <p:nvPicPr>
          <p:cNvPr id="13" name="Image 4" descr="preencoded.png"/>
          <p:cNvPicPr>
            <a:picLocks noChangeAspect="1"/>
          </p:cNvPicPr>
          <p:nvPr/>
        </p:nvPicPr>
        <p:blipFill>
          <a:blip r:embed="rId5"/>
          <a:stretch>
            <a:fillRect/>
          </a:stretch>
        </p:blipFill>
        <p:spPr>
          <a:xfrm>
            <a:off x="10850642" y="4144566"/>
            <a:ext cx="488513" cy="488513"/>
          </a:xfrm>
          <a:prstGeom prst="rect">
            <a:avLst/>
          </a:prstGeom>
        </p:spPr>
      </p:pic>
      <p:sp>
        <p:nvSpPr>
          <p:cNvPr id="14" name="Text 7"/>
          <p:cNvSpPr/>
          <p:nvPr/>
        </p:nvSpPr>
        <p:spPr>
          <a:xfrm>
            <a:off x="10850642" y="4828461"/>
            <a:ext cx="2442805" cy="305395"/>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Interoperability</a:t>
            </a:r>
            <a:endParaRPr lang="en-US" sz="1900" dirty="0"/>
          </a:p>
        </p:txBody>
      </p:sp>
      <p:sp>
        <p:nvSpPr>
          <p:cNvPr id="15" name="Text 8"/>
          <p:cNvSpPr/>
          <p:nvPr/>
        </p:nvSpPr>
        <p:spPr>
          <a:xfrm>
            <a:off x="10850642" y="5251013"/>
            <a:ext cx="3095863" cy="1875234"/>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Open Telemetry's vendor-neutral approach promotes interoperability, allowing organizations to choose the best-fit observability tools for their needs.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186821"/>
          </a:xfrm>
          <a:prstGeom prst="rect">
            <a:avLst/>
          </a:prstGeom>
        </p:spPr>
      </p:pic>
      <p:sp>
        <p:nvSpPr>
          <p:cNvPr id="3" name="Text 0"/>
          <p:cNvSpPr/>
          <p:nvPr/>
        </p:nvSpPr>
        <p:spPr>
          <a:xfrm>
            <a:off x="612219" y="2946916"/>
            <a:ext cx="7852529" cy="546735"/>
          </a:xfrm>
          <a:prstGeom prst="rect">
            <a:avLst/>
          </a:prstGeom>
          <a:noFill/>
        </p:spPr>
        <p:txBody>
          <a:bodyPr wrap="none" lIns="0" tIns="0" rIns="0" bIns="0" rtlCol="0" anchor="t"/>
          <a:lstStyle/>
          <a:p>
            <a:pPr marL="0" indent="0">
              <a:lnSpc>
                <a:spcPts val="4300"/>
              </a:lnSpc>
              <a:buNone/>
            </a:pPr>
            <a:r>
              <a:rPr lang="en-US" sz="3400" b="1" dirty="0">
                <a:solidFill>
                  <a:srgbClr val="333F70"/>
                </a:solidFill>
                <a:latin typeface="Unbounded Bold" pitchFamily="34" charset="0"/>
                <a:ea typeface="Unbounded Bold" pitchFamily="34" charset="-122"/>
                <a:cs typeface="Unbounded Bold" pitchFamily="34" charset="-120"/>
              </a:rPr>
              <a:t>Performance and Scalability</a:t>
            </a:r>
            <a:endParaRPr lang="en-US" sz="3400" dirty="0"/>
          </a:p>
        </p:txBody>
      </p:sp>
      <p:sp>
        <p:nvSpPr>
          <p:cNvPr id="4" name="Shape 1"/>
          <p:cNvSpPr/>
          <p:nvPr/>
        </p:nvSpPr>
        <p:spPr>
          <a:xfrm>
            <a:off x="612219" y="3756065"/>
            <a:ext cx="13405961" cy="3713321"/>
          </a:xfrm>
          <a:prstGeom prst="roundRect">
            <a:avLst>
              <a:gd name="adj" fmla="val 1979"/>
            </a:avLst>
          </a:prstGeom>
          <a:noFill/>
          <a:ln w="7620">
            <a:solidFill>
              <a:srgbClr val="000000">
                <a:alpha val="8000"/>
              </a:srgbClr>
            </a:solidFill>
            <a:prstDash val="solid"/>
          </a:ln>
        </p:spPr>
      </p:sp>
      <p:sp>
        <p:nvSpPr>
          <p:cNvPr id="5" name="Shape 2"/>
          <p:cNvSpPr/>
          <p:nvPr/>
        </p:nvSpPr>
        <p:spPr>
          <a:xfrm>
            <a:off x="619839" y="3763685"/>
            <a:ext cx="13390721" cy="784622"/>
          </a:xfrm>
          <a:prstGeom prst="rect">
            <a:avLst/>
          </a:prstGeom>
          <a:solidFill>
            <a:srgbClr val="FFFFFF">
              <a:alpha val="4000"/>
            </a:srgbClr>
          </a:solidFill>
        </p:spPr>
      </p:sp>
      <p:sp>
        <p:nvSpPr>
          <p:cNvPr id="6" name="Text 3"/>
          <p:cNvSpPr/>
          <p:nvPr/>
        </p:nvSpPr>
        <p:spPr>
          <a:xfrm>
            <a:off x="794742" y="3876199"/>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Scalability</a:t>
            </a:r>
            <a:endParaRPr lang="en-US" sz="1350" dirty="0"/>
          </a:p>
        </p:txBody>
      </p:sp>
      <p:sp>
        <p:nvSpPr>
          <p:cNvPr id="7" name="Text 4"/>
          <p:cNvSpPr/>
          <p:nvPr/>
        </p:nvSpPr>
        <p:spPr>
          <a:xfrm>
            <a:off x="7493913" y="3876199"/>
            <a:ext cx="6341745" cy="559594"/>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The Open Telemetry Collector is designed to handle high-volume data streams, with support for load balancing, sharding, and failover capabilities.</a:t>
            </a:r>
            <a:endParaRPr lang="en-US" sz="1350" dirty="0"/>
          </a:p>
        </p:txBody>
      </p:sp>
      <p:sp>
        <p:nvSpPr>
          <p:cNvPr id="8" name="Shape 5"/>
          <p:cNvSpPr/>
          <p:nvPr/>
        </p:nvSpPr>
        <p:spPr>
          <a:xfrm>
            <a:off x="619839" y="4548307"/>
            <a:ext cx="13390721" cy="784622"/>
          </a:xfrm>
          <a:prstGeom prst="rect">
            <a:avLst/>
          </a:prstGeom>
          <a:solidFill>
            <a:srgbClr val="000000">
              <a:alpha val="4000"/>
            </a:srgbClr>
          </a:solidFill>
        </p:spPr>
      </p:sp>
      <p:sp>
        <p:nvSpPr>
          <p:cNvPr id="9" name="Text 6"/>
          <p:cNvSpPr/>
          <p:nvPr/>
        </p:nvSpPr>
        <p:spPr>
          <a:xfrm>
            <a:off x="794742" y="4660821"/>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Efficiency</a:t>
            </a:r>
            <a:endParaRPr lang="en-US" sz="1350" dirty="0"/>
          </a:p>
        </p:txBody>
      </p:sp>
      <p:sp>
        <p:nvSpPr>
          <p:cNvPr id="10" name="Text 7"/>
          <p:cNvSpPr/>
          <p:nvPr/>
        </p:nvSpPr>
        <p:spPr>
          <a:xfrm>
            <a:off x="7493913" y="4660821"/>
            <a:ext cx="6341745" cy="559594"/>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Open Telemetry's efficient data processing and compression algorithms help reduce the resource overhead and costs associated with observability data.</a:t>
            </a:r>
            <a:endParaRPr lang="en-US" sz="1350" dirty="0"/>
          </a:p>
        </p:txBody>
      </p:sp>
      <p:sp>
        <p:nvSpPr>
          <p:cNvPr id="11" name="Shape 8"/>
          <p:cNvSpPr/>
          <p:nvPr/>
        </p:nvSpPr>
        <p:spPr>
          <a:xfrm>
            <a:off x="619839" y="5332928"/>
            <a:ext cx="13390721" cy="1064419"/>
          </a:xfrm>
          <a:prstGeom prst="rect">
            <a:avLst/>
          </a:prstGeom>
          <a:solidFill>
            <a:srgbClr val="FFFFFF">
              <a:alpha val="4000"/>
            </a:srgbClr>
          </a:solidFill>
        </p:spPr>
      </p:sp>
      <p:sp>
        <p:nvSpPr>
          <p:cNvPr id="12" name="Text 9"/>
          <p:cNvSpPr/>
          <p:nvPr/>
        </p:nvSpPr>
        <p:spPr>
          <a:xfrm>
            <a:off x="794742" y="5445443"/>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Reliability</a:t>
            </a:r>
            <a:endParaRPr lang="en-US" sz="1350" dirty="0"/>
          </a:p>
        </p:txBody>
      </p:sp>
      <p:sp>
        <p:nvSpPr>
          <p:cNvPr id="13" name="Text 10"/>
          <p:cNvSpPr/>
          <p:nvPr/>
        </p:nvSpPr>
        <p:spPr>
          <a:xfrm>
            <a:off x="7493913" y="5445443"/>
            <a:ext cx="6341745" cy="839391"/>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The Collector's robust error handling and retry mechanisms ensure that telemetry data is reliably collected and exported, even in the face of transient failures.</a:t>
            </a:r>
            <a:endParaRPr lang="en-US" sz="1350" dirty="0"/>
          </a:p>
        </p:txBody>
      </p:sp>
      <p:sp>
        <p:nvSpPr>
          <p:cNvPr id="14" name="Shape 11"/>
          <p:cNvSpPr/>
          <p:nvPr/>
        </p:nvSpPr>
        <p:spPr>
          <a:xfrm>
            <a:off x="619839" y="6397347"/>
            <a:ext cx="13390721" cy="1064419"/>
          </a:xfrm>
          <a:prstGeom prst="rect">
            <a:avLst/>
          </a:prstGeom>
          <a:solidFill>
            <a:srgbClr val="000000">
              <a:alpha val="4000"/>
            </a:srgbClr>
          </a:solidFill>
        </p:spPr>
      </p:sp>
      <p:sp>
        <p:nvSpPr>
          <p:cNvPr id="15" name="Text 12"/>
          <p:cNvSpPr/>
          <p:nvPr/>
        </p:nvSpPr>
        <p:spPr>
          <a:xfrm>
            <a:off x="794742" y="6509861"/>
            <a:ext cx="6341745" cy="279797"/>
          </a:xfrm>
          <a:prstGeom prst="rect">
            <a:avLst/>
          </a:prstGeom>
          <a:noFill/>
        </p:spPr>
        <p:txBody>
          <a:bodyPr wrap="non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Flexibility</a:t>
            </a:r>
            <a:endParaRPr lang="en-US" sz="1350" dirty="0"/>
          </a:p>
        </p:txBody>
      </p:sp>
      <p:sp>
        <p:nvSpPr>
          <p:cNvPr id="16" name="Text 13"/>
          <p:cNvSpPr/>
          <p:nvPr/>
        </p:nvSpPr>
        <p:spPr>
          <a:xfrm>
            <a:off x="7493913" y="6509861"/>
            <a:ext cx="6341745" cy="839391"/>
          </a:xfrm>
          <a:prstGeom prst="rect">
            <a:avLst/>
          </a:prstGeom>
          <a:noFill/>
        </p:spPr>
        <p:txBody>
          <a:bodyPr wrap="square" lIns="0" tIns="0" rIns="0" bIns="0" rtlCol="0" anchor="t"/>
          <a:lstStyle/>
          <a:p>
            <a:pPr marL="0" indent="0">
              <a:lnSpc>
                <a:spcPts val="2200"/>
              </a:lnSpc>
              <a:buNone/>
            </a:pPr>
            <a:r>
              <a:rPr lang="en-US" sz="1350" dirty="0">
                <a:solidFill>
                  <a:srgbClr val="333F70"/>
                </a:solidFill>
                <a:latin typeface="Open Sans" pitchFamily="34" charset="0"/>
                <a:ea typeface="Open Sans" pitchFamily="34" charset="-122"/>
                <a:cs typeface="Open Sans" pitchFamily="34" charset="-120"/>
              </a:rPr>
              <a:t>Open Telemetry's modular architecture allows organizations to scale and configure the Collector to meet their specific performance and resource requirements.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2078" y="821531"/>
            <a:ext cx="7812643" cy="1188720"/>
          </a:xfrm>
          <a:prstGeom prst="rect">
            <a:avLst/>
          </a:prstGeom>
          <a:noFill/>
        </p:spPr>
        <p:txBody>
          <a:bodyPr wrap="square" lIns="0" tIns="0" rIns="0" bIns="0" rtlCol="0" anchor="t"/>
          <a:lstStyle/>
          <a:p>
            <a:pPr marL="0" indent="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Open Telemetry Ecosystem and Adoption</a:t>
            </a:r>
            <a:endParaRPr lang="en-US" sz="3700" dirty="0"/>
          </a:p>
        </p:txBody>
      </p:sp>
      <p:pic>
        <p:nvPicPr>
          <p:cNvPr id="4" name="Image 1" descr="preencoded.png"/>
          <p:cNvPicPr>
            <a:picLocks noChangeAspect="1"/>
          </p:cNvPicPr>
          <p:nvPr/>
        </p:nvPicPr>
        <p:blipFill>
          <a:blip r:embed="rId2"/>
          <a:stretch>
            <a:fillRect/>
          </a:stretch>
        </p:blipFill>
        <p:spPr>
          <a:xfrm>
            <a:off x="6152078" y="2295525"/>
            <a:ext cx="950952" cy="1704142"/>
          </a:xfrm>
          <a:prstGeom prst="rect">
            <a:avLst/>
          </a:prstGeom>
        </p:spPr>
      </p:pic>
      <p:sp>
        <p:nvSpPr>
          <p:cNvPr id="5" name="Text 1"/>
          <p:cNvSpPr/>
          <p:nvPr/>
        </p:nvSpPr>
        <p:spPr>
          <a:xfrm>
            <a:off x="7388304" y="2485668"/>
            <a:ext cx="2377321" cy="297180"/>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Broad Adoption</a:t>
            </a:r>
            <a:endParaRPr lang="en-US" sz="1850" dirty="0"/>
          </a:p>
        </p:txBody>
      </p:sp>
      <p:sp>
        <p:nvSpPr>
          <p:cNvPr id="6" name="Text 2"/>
          <p:cNvSpPr/>
          <p:nvPr/>
        </p:nvSpPr>
        <p:spPr>
          <a:xfrm>
            <a:off x="7388304" y="2896910"/>
            <a:ext cx="6576417" cy="912614"/>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Open Telemetry is backed by a growing community of contributors, including major cloud providers, observability vendors, and leading technology companies.</a:t>
            </a:r>
            <a:endParaRPr lang="en-US" sz="1450" dirty="0"/>
          </a:p>
        </p:txBody>
      </p:sp>
      <p:pic>
        <p:nvPicPr>
          <p:cNvPr id="7" name="Image 2" descr="preencoded.png"/>
          <p:cNvPicPr>
            <a:picLocks noChangeAspect="1"/>
          </p:cNvPicPr>
          <p:nvPr/>
        </p:nvPicPr>
        <p:blipFill>
          <a:blip r:embed="rId3"/>
          <a:stretch>
            <a:fillRect/>
          </a:stretch>
        </p:blipFill>
        <p:spPr>
          <a:xfrm>
            <a:off x="6152078" y="3999667"/>
            <a:ext cx="950952" cy="1704142"/>
          </a:xfrm>
          <a:prstGeom prst="rect">
            <a:avLst/>
          </a:prstGeom>
        </p:spPr>
      </p:pic>
      <p:sp>
        <p:nvSpPr>
          <p:cNvPr id="8" name="Text 3"/>
          <p:cNvSpPr/>
          <p:nvPr/>
        </p:nvSpPr>
        <p:spPr>
          <a:xfrm>
            <a:off x="7388304" y="4189809"/>
            <a:ext cx="3427690" cy="297180"/>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Ecosystem Integration</a:t>
            </a:r>
            <a:endParaRPr lang="en-US" sz="1850" dirty="0"/>
          </a:p>
        </p:txBody>
      </p:sp>
      <p:sp>
        <p:nvSpPr>
          <p:cNvPr id="9" name="Text 4"/>
          <p:cNvSpPr/>
          <p:nvPr/>
        </p:nvSpPr>
        <p:spPr>
          <a:xfrm>
            <a:off x="7388304" y="4601051"/>
            <a:ext cx="6576417" cy="912614"/>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Open Telemetry is being widely adopted and integrated across the observability ecosystem, with support from tools like Prometheus, Jaeger, Zipkin, and many others.</a:t>
            </a:r>
            <a:endParaRPr lang="en-US" sz="1450" dirty="0"/>
          </a:p>
        </p:txBody>
      </p:sp>
      <p:pic>
        <p:nvPicPr>
          <p:cNvPr id="10" name="Image 3" descr="preencoded.png"/>
          <p:cNvPicPr>
            <a:picLocks noChangeAspect="1"/>
          </p:cNvPicPr>
          <p:nvPr/>
        </p:nvPicPr>
        <p:blipFill>
          <a:blip r:embed="rId4"/>
          <a:stretch>
            <a:fillRect/>
          </a:stretch>
        </p:blipFill>
        <p:spPr>
          <a:xfrm>
            <a:off x="6152078" y="5703808"/>
            <a:ext cx="950952" cy="1704142"/>
          </a:xfrm>
          <a:prstGeom prst="rect">
            <a:avLst/>
          </a:prstGeom>
        </p:spPr>
      </p:pic>
      <p:sp>
        <p:nvSpPr>
          <p:cNvPr id="11" name="Text 5"/>
          <p:cNvSpPr/>
          <p:nvPr/>
        </p:nvSpPr>
        <p:spPr>
          <a:xfrm>
            <a:off x="7388304" y="5893951"/>
            <a:ext cx="3626287" cy="297180"/>
          </a:xfrm>
          <a:prstGeom prst="rect">
            <a:avLst/>
          </a:prstGeom>
          <a:noFill/>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Standardization Efforts</a:t>
            </a:r>
            <a:endParaRPr lang="en-US" sz="1850" dirty="0"/>
          </a:p>
        </p:txBody>
      </p:sp>
      <p:sp>
        <p:nvSpPr>
          <p:cNvPr id="12" name="Text 6"/>
          <p:cNvSpPr/>
          <p:nvPr/>
        </p:nvSpPr>
        <p:spPr>
          <a:xfrm>
            <a:off x="7388304" y="6305193"/>
            <a:ext cx="6576417" cy="912614"/>
          </a:xfrm>
          <a:prstGeom prst="rect">
            <a:avLst/>
          </a:prstGeom>
          <a:noFill/>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Open Telemetry is working towards becoming the industry standard for observability, with efforts to standardize data formats, protocols, and best practices.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20978</Words>
  <Application>WPS Presentation</Application>
  <PresentationFormat>On-screen Show (16:9)</PresentationFormat>
  <Paragraphs>600</Paragraphs>
  <Slides>38</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38</vt:i4>
      </vt:variant>
    </vt:vector>
  </HeadingPairs>
  <TitlesOfParts>
    <vt:vector size="57" baseType="lpstr">
      <vt:lpstr>Arial</vt:lpstr>
      <vt:lpstr>SimSun</vt:lpstr>
      <vt:lpstr>Wingdings</vt:lpstr>
      <vt:lpstr>Unbounded Bold</vt:lpstr>
      <vt:lpstr>Segoe Print</vt:lpstr>
      <vt:lpstr>Unbounded Bold</vt:lpstr>
      <vt:lpstr>Unbounded Bold</vt:lpstr>
      <vt:lpstr>Open Sans</vt:lpstr>
      <vt:lpstr>Open Sans</vt:lpstr>
      <vt:lpstr>Open Sans</vt:lpstr>
      <vt:lpstr>Open Sans Bold</vt:lpstr>
      <vt:lpstr>Open Sans Bold</vt:lpstr>
      <vt:lpstr>Open Sans Bold</vt:lpstr>
      <vt:lpstr>Calibri</vt:lpstr>
      <vt:lpstr>Times New Roman</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sahil jangra</cp:lastModifiedBy>
  <cp:revision>2</cp:revision>
  <dcterms:created xsi:type="dcterms:W3CDTF">2024-11-29T09:38:00Z</dcterms:created>
  <dcterms:modified xsi:type="dcterms:W3CDTF">2024-11-29T12:01:29Z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9A294D4A7A8F458485A7869A7E0F0A77_12</vt:lpwstr>
  </property>
  <property fmtid="{D5CDD505-2E9C-101B-9397-08002B2CF9AE}" pid="3" name="KSOProductBuildVer">
    <vt:lpwstr>2057-12.2.0.18639</vt:lpwstr>
  </property>
</Properties>
</file>